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9" r:id="rId2"/>
    <p:sldId id="257" r:id="rId3"/>
    <p:sldId id="361" r:id="rId4"/>
    <p:sldId id="360" r:id="rId5"/>
    <p:sldId id="285" r:id="rId6"/>
    <p:sldId id="325" r:id="rId7"/>
    <p:sldId id="341" r:id="rId8"/>
    <p:sldId id="342" r:id="rId9"/>
    <p:sldId id="327" r:id="rId10"/>
    <p:sldId id="362" r:id="rId11"/>
    <p:sldId id="328" r:id="rId12"/>
    <p:sldId id="314" r:id="rId13"/>
    <p:sldId id="330" r:id="rId14"/>
    <p:sldId id="372" r:id="rId15"/>
    <p:sldId id="365" r:id="rId16"/>
    <p:sldId id="366" r:id="rId17"/>
    <p:sldId id="367" r:id="rId18"/>
    <p:sldId id="368" r:id="rId19"/>
    <p:sldId id="369" r:id="rId20"/>
    <p:sldId id="373" r:id="rId21"/>
    <p:sldId id="370" r:id="rId22"/>
    <p:sldId id="349" r:id="rId23"/>
    <p:sldId id="371" r:id="rId24"/>
    <p:sldId id="374" r:id="rId25"/>
    <p:sldId id="324" r:id="rId26"/>
    <p:sldId id="282" r:id="rId27"/>
    <p:sldId id="359" r:id="rId28"/>
  </p:sldIdLst>
  <p:sldSz cx="8640763" cy="9906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17" userDrawn="1">
          <p15:clr>
            <a:srgbClr val="A4A3A4"/>
          </p15:clr>
        </p15:guide>
        <p15:guide id="2" pos="4989" userDrawn="1">
          <p15:clr>
            <a:srgbClr val="A4A3A4"/>
          </p15:clr>
        </p15:guide>
        <p15:guide id="3" orient="horz" pos="12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n De Decker" initials="JDD" lastIdx="2" clrIdx="0">
    <p:extLst>
      <p:ext uri="{19B8F6BF-5375-455C-9EA6-DF929625EA0E}">
        <p15:presenceInfo xmlns:p15="http://schemas.microsoft.com/office/powerpoint/2012/main" userId="Jolien De Decker" providerId="None"/>
      </p:ext>
    </p:extLst>
  </p:cmAuthor>
  <p:cmAuthor id="2" name="Helga Van Loo" initials="HVL" lastIdx="14" clrIdx="1">
    <p:extLst>
      <p:ext uri="{19B8F6BF-5375-455C-9EA6-DF929625EA0E}">
        <p15:presenceInfo xmlns:p15="http://schemas.microsoft.com/office/powerpoint/2012/main" userId="S-1-5-21-4060015860-3155939536-3220560164-20930" providerId="AD"/>
      </p:ext>
    </p:extLst>
  </p:cmAuthor>
  <p:cmAuthor id="3" name="Jolien De Decker" initials="JDD [2]" lastIdx="1" clrIdx="2">
    <p:extLst>
      <p:ext uri="{19B8F6BF-5375-455C-9EA6-DF929625EA0E}">
        <p15:presenceInfo xmlns:p15="http://schemas.microsoft.com/office/powerpoint/2012/main" userId="S-1-5-21-4060015860-3155939536-3220560164-426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8080"/>
    <a:srgbClr val="B7FAFF"/>
    <a:srgbClr val="0097A1"/>
    <a:srgbClr val="D6FEFE"/>
    <a:srgbClr val="F4F4F4"/>
    <a:srgbClr val="FF5300"/>
    <a:srgbClr val="DEEBEC"/>
    <a:srgbClr val="61F4FF"/>
    <a:srgbClr val="00C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p:scale>
          <a:sx n="50" d="100"/>
          <a:sy n="50" d="100"/>
        </p:scale>
        <p:origin x="1764" y="-120"/>
      </p:cViewPr>
      <p:guideLst>
        <p:guide orient="horz" pos="4617"/>
        <p:guide pos="4989"/>
        <p:guide orient="horz" pos="12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23726A9-651B-4FBB-950C-FC627E37EB37}" type="datetimeFigureOut">
              <a:rPr lang="de-DE" smtClean="0"/>
              <a:t>17.10.2022</a:t>
            </a:fld>
            <a:endParaRPr lang="de-DE"/>
          </a:p>
        </p:txBody>
      </p:sp>
      <p:sp>
        <p:nvSpPr>
          <p:cNvPr id="4" name="Folienbildplatzhalter 3"/>
          <p:cNvSpPr>
            <a:spLocks noGrp="1" noRot="1" noChangeAspect="1"/>
          </p:cNvSpPr>
          <p:nvPr>
            <p:ph type="sldImg" idx="2"/>
          </p:nvPr>
        </p:nvSpPr>
        <p:spPr>
          <a:xfrm>
            <a:off x="1874838" y="1241425"/>
            <a:ext cx="29194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61C6A-C1DF-4F69-BFE8-302E7ADE7297}" type="slidenum">
              <a:rPr lang="de-DE" smtClean="0"/>
              <a:t>‹nr.›</a:t>
            </a:fld>
            <a:endParaRPr lang="de-DE"/>
          </a:p>
        </p:txBody>
      </p:sp>
    </p:spTree>
    <p:extLst>
      <p:ext uri="{BB962C8B-B14F-4D97-AF65-F5344CB8AC3E}">
        <p14:creationId xmlns:p14="http://schemas.microsoft.com/office/powerpoint/2010/main" val="250937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a:t>
            </a:fld>
            <a:endParaRPr lang="de-DE" dirty="0"/>
          </a:p>
        </p:txBody>
      </p:sp>
    </p:spTree>
    <p:extLst>
      <p:ext uri="{BB962C8B-B14F-4D97-AF65-F5344CB8AC3E}">
        <p14:creationId xmlns:p14="http://schemas.microsoft.com/office/powerpoint/2010/main" val="229861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10</a:t>
            </a:fld>
            <a:endParaRPr lang="de-DE" dirty="0"/>
          </a:p>
        </p:txBody>
      </p:sp>
    </p:spTree>
    <p:extLst>
      <p:ext uri="{BB962C8B-B14F-4D97-AF65-F5344CB8AC3E}">
        <p14:creationId xmlns:p14="http://schemas.microsoft.com/office/powerpoint/2010/main" val="299323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11</a:t>
            </a:fld>
            <a:endParaRPr lang="de-DE" dirty="0"/>
          </a:p>
        </p:txBody>
      </p:sp>
    </p:spTree>
    <p:extLst>
      <p:ext uri="{BB962C8B-B14F-4D97-AF65-F5344CB8AC3E}">
        <p14:creationId xmlns:p14="http://schemas.microsoft.com/office/powerpoint/2010/main" val="262718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12</a:t>
            </a:fld>
            <a:endParaRPr lang="de-DE"/>
          </a:p>
        </p:txBody>
      </p:sp>
    </p:spTree>
    <p:extLst>
      <p:ext uri="{BB962C8B-B14F-4D97-AF65-F5344CB8AC3E}">
        <p14:creationId xmlns:p14="http://schemas.microsoft.com/office/powerpoint/2010/main" val="124352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13</a:t>
            </a:fld>
            <a:endParaRPr lang="de-DE" dirty="0"/>
          </a:p>
        </p:txBody>
      </p:sp>
    </p:spTree>
    <p:extLst>
      <p:ext uri="{BB962C8B-B14F-4D97-AF65-F5344CB8AC3E}">
        <p14:creationId xmlns:p14="http://schemas.microsoft.com/office/powerpoint/2010/main" val="231055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14</a:t>
            </a:fld>
            <a:endParaRPr lang="de-DE" dirty="0"/>
          </a:p>
        </p:txBody>
      </p:sp>
    </p:spTree>
    <p:extLst>
      <p:ext uri="{BB962C8B-B14F-4D97-AF65-F5344CB8AC3E}">
        <p14:creationId xmlns:p14="http://schemas.microsoft.com/office/powerpoint/2010/main" val="231473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15</a:t>
            </a:fld>
            <a:endParaRPr lang="de-DE" dirty="0"/>
          </a:p>
        </p:txBody>
      </p:sp>
    </p:spTree>
    <p:extLst>
      <p:ext uri="{BB962C8B-B14F-4D97-AF65-F5344CB8AC3E}">
        <p14:creationId xmlns:p14="http://schemas.microsoft.com/office/powerpoint/2010/main" val="15750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16</a:t>
            </a:fld>
            <a:endParaRPr lang="de-DE" dirty="0"/>
          </a:p>
        </p:txBody>
      </p:sp>
    </p:spTree>
    <p:extLst>
      <p:ext uri="{BB962C8B-B14F-4D97-AF65-F5344CB8AC3E}">
        <p14:creationId xmlns:p14="http://schemas.microsoft.com/office/powerpoint/2010/main" val="10090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17</a:t>
            </a:fld>
            <a:endParaRPr lang="de-DE" dirty="0"/>
          </a:p>
        </p:txBody>
      </p:sp>
    </p:spTree>
    <p:extLst>
      <p:ext uri="{BB962C8B-B14F-4D97-AF65-F5344CB8AC3E}">
        <p14:creationId xmlns:p14="http://schemas.microsoft.com/office/powerpoint/2010/main" val="403534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18</a:t>
            </a:fld>
            <a:endParaRPr lang="de-DE" dirty="0"/>
          </a:p>
        </p:txBody>
      </p:sp>
    </p:spTree>
    <p:extLst>
      <p:ext uri="{BB962C8B-B14F-4D97-AF65-F5344CB8AC3E}">
        <p14:creationId xmlns:p14="http://schemas.microsoft.com/office/powerpoint/2010/main" val="74889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19</a:t>
            </a:fld>
            <a:endParaRPr lang="de-DE" dirty="0"/>
          </a:p>
        </p:txBody>
      </p:sp>
    </p:spTree>
    <p:extLst>
      <p:ext uri="{BB962C8B-B14F-4D97-AF65-F5344CB8AC3E}">
        <p14:creationId xmlns:p14="http://schemas.microsoft.com/office/powerpoint/2010/main" val="28444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a:t>
            </a:fld>
            <a:endParaRPr lang="de-DE" dirty="0"/>
          </a:p>
        </p:txBody>
      </p:sp>
    </p:spTree>
    <p:extLst>
      <p:ext uri="{BB962C8B-B14F-4D97-AF65-F5344CB8AC3E}">
        <p14:creationId xmlns:p14="http://schemas.microsoft.com/office/powerpoint/2010/main" val="1718291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20</a:t>
            </a:fld>
            <a:endParaRPr lang="de-DE" dirty="0"/>
          </a:p>
        </p:txBody>
      </p:sp>
    </p:spTree>
    <p:extLst>
      <p:ext uri="{BB962C8B-B14F-4D97-AF65-F5344CB8AC3E}">
        <p14:creationId xmlns:p14="http://schemas.microsoft.com/office/powerpoint/2010/main" val="1868171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21</a:t>
            </a:fld>
            <a:endParaRPr lang="de-DE" dirty="0"/>
          </a:p>
        </p:txBody>
      </p:sp>
    </p:spTree>
    <p:extLst>
      <p:ext uri="{BB962C8B-B14F-4D97-AF65-F5344CB8AC3E}">
        <p14:creationId xmlns:p14="http://schemas.microsoft.com/office/powerpoint/2010/main" val="343781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22</a:t>
            </a:fld>
            <a:endParaRPr lang="de-DE" dirty="0"/>
          </a:p>
        </p:txBody>
      </p:sp>
    </p:spTree>
    <p:extLst>
      <p:ext uri="{BB962C8B-B14F-4D97-AF65-F5344CB8AC3E}">
        <p14:creationId xmlns:p14="http://schemas.microsoft.com/office/powerpoint/2010/main" val="131031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23</a:t>
            </a:fld>
            <a:endParaRPr lang="de-DE" dirty="0"/>
          </a:p>
        </p:txBody>
      </p:sp>
    </p:spTree>
    <p:extLst>
      <p:ext uri="{BB962C8B-B14F-4D97-AF65-F5344CB8AC3E}">
        <p14:creationId xmlns:p14="http://schemas.microsoft.com/office/powerpoint/2010/main" val="117677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24</a:t>
            </a:fld>
            <a:endParaRPr lang="de-DE" dirty="0"/>
          </a:p>
        </p:txBody>
      </p:sp>
    </p:spTree>
    <p:extLst>
      <p:ext uri="{BB962C8B-B14F-4D97-AF65-F5344CB8AC3E}">
        <p14:creationId xmlns:p14="http://schemas.microsoft.com/office/powerpoint/2010/main" val="2176740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25</a:t>
            </a:fld>
            <a:endParaRPr lang="de-DE"/>
          </a:p>
        </p:txBody>
      </p:sp>
    </p:spTree>
    <p:extLst>
      <p:ext uri="{BB962C8B-B14F-4D97-AF65-F5344CB8AC3E}">
        <p14:creationId xmlns:p14="http://schemas.microsoft.com/office/powerpoint/2010/main" val="30027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26</a:t>
            </a:fld>
            <a:endParaRPr lang="de-DE"/>
          </a:p>
        </p:txBody>
      </p:sp>
    </p:spTree>
    <p:extLst>
      <p:ext uri="{BB962C8B-B14F-4D97-AF65-F5344CB8AC3E}">
        <p14:creationId xmlns:p14="http://schemas.microsoft.com/office/powerpoint/2010/main" val="2107495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27</a:t>
            </a:fld>
            <a:endParaRPr lang="de-DE"/>
          </a:p>
        </p:txBody>
      </p:sp>
    </p:spTree>
    <p:extLst>
      <p:ext uri="{BB962C8B-B14F-4D97-AF65-F5344CB8AC3E}">
        <p14:creationId xmlns:p14="http://schemas.microsoft.com/office/powerpoint/2010/main" val="60105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3</a:t>
            </a:fld>
            <a:endParaRPr lang="de-DE" dirty="0"/>
          </a:p>
        </p:txBody>
      </p:sp>
    </p:spTree>
    <p:extLst>
      <p:ext uri="{BB962C8B-B14F-4D97-AF65-F5344CB8AC3E}">
        <p14:creationId xmlns:p14="http://schemas.microsoft.com/office/powerpoint/2010/main" val="257846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4</a:t>
            </a:fld>
            <a:endParaRPr lang="de-DE"/>
          </a:p>
        </p:txBody>
      </p:sp>
    </p:spTree>
    <p:extLst>
      <p:ext uri="{BB962C8B-B14F-4D97-AF65-F5344CB8AC3E}">
        <p14:creationId xmlns:p14="http://schemas.microsoft.com/office/powerpoint/2010/main" val="30027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5</a:t>
            </a:fld>
            <a:endParaRPr lang="de-DE"/>
          </a:p>
        </p:txBody>
      </p:sp>
    </p:spTree>
    <p:extLst>
      <p:ext uri="{BB962C8B-B14F-4D97-AF65-F5344CB8AC3E}">
        <p14:creationId xmlns:p14="http://schemas.microsoft.com/office/powerpoint/2010/main" val="23794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6</a:t>
            </a:fld>
            <a:endParaRPr lang="de-DE"/>
          </a:p>
        </p:txBody>
      </p:sp>
    </p:spTree>
    <p:extLst>
      <p:ext uri="{BB962C8B-B14F-4D97-AF65-F5344CB8AC3E}">
        <p14:creationId xmlns:p14="http://schemas.microsoft.com/office/powerpoint/2010/main" val="159407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7</a:t>
            </a:fld>
            <a:endParaRPr lang="de-DE"/>
          </a:p>
        </p:txBody>
      </p:sp>
    </p:spTree>
    <p:extLst>
      <p:ext uri="{BB962C8B-B14F-4D97-AF65-F5344CB8AC3E}">
        <p14:creationId xmlns:p14="http://schemas.microsoft.com/office/powerpoint/2010/main" val="229922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8</a:t>
            </a:fld>
            <a:endParaRPr lang="de-DE"/>
          </a:p>
        </p:txBody>
      </p:sp>
    </p:spTree>
    <p:extLst>
      <p:ext uri="{BB962C8B-B14F-4D97-AF65-F5344CB8AC3E}">
        <p14:creationId xmlns:p14="http://schemas.microsoft.com/office/powerpoint/2010/main" val="314717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9</a:t>
            </a:fld>
            <a:endParaRPr lang="de-DE" dirty="0"/>
          </a:p>
        </p:txBody>
      </p:sp>
    </p:spTree>
    <p:extLst>
      <p:ext uri="{BB962C8B-B14F-4D97-AF65-F5344CB8AC3E}">
        <p14:creationId xmlns:p14="http://schemas.microsoft.com/office/powerpoint/2010/main" val="289582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621191"/>
            <a:ext cx="7344649" cy="3448756"/>
          </a:xfrm>
        </p:spPr>
        <p:txBody>
          <a:bodyPr anchor="b"/>
          <a:lstStyle>
            <a:lvl1pPr algn="ctr">
              <a:defRPr sz="5670"/>
            </a:lvl1pPr>
          </a:lstStyle>
          <a:p>
            <a:r>
              <a:rPr lang="en-US"/>
              <a:t>Click to edit Master title style</a:t>
            </a:r>
            <a:endParaRPr lang="en-US" dirty="0"/>
          </a:p>
        </p:txBody>
      </p:sp>
      <p:sp>
        <p:nvSpPr>
          <p:cNvPr id="3" name="Subtitle 2"/>
          <p:cNvSpPr>
            <a:spLocks noGrp="1"/>
          </p:cNvSpPr>
          <p:nvPr>
            <p:ph type="subTitle" idx="1"/>
          </p:nvPr>
        </p:nvSpPr>
        <p:spPr>
          <a:xfrm>
            <a:off x="1080096" y="5202944"/>
            <a:ext cx="6480572" cy="2391656"/>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17/10/2022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8900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17/10/2022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5517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27403"/>
            <a:ext cx="186316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3" y="527403"/>
            <a:ext cx="548148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17/10/2022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5406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17/10/2022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72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3" y="2469624"/>
            <a:ext cx="7452658" cy="4120620"/>
          </a:xfrm>
        </p:spPr>
        <p:txBody>
          <a:bodyPr anchor="b"/>
          <a:lstStyle>
            <a:lvl1pPr>
              <a:defRPr sz="5670"/>
            </a:lvl1pPr>
          </a:lstStyle>
          <a:p>
            <a:r>
              <a:rPr lang="en-US"/>
              <a:t>Click to edit Master title style</a:t>
            </a:r>
            <a:endParaRPr lang="en-US" dirty="0"/>
          </a:p>
        </p:txBody>
      </p:sp>
      <p:sp>
        <p:nvSpPr>
          <p:cNvPr id="3" name="Text Placeholder 2"/>
          <p:cNvSpPr>
            <a:spLocks noGrp="1"/>
          </p:cNvSpPr>
          <p:nvPr>
            <p:ph type="body" idx="1"/>
          </p:nvPr>
        </p:nvSpPr>
        <p:spPr>
          <a:xfrm>
            <a:off x="589553" y="6629226"/>
            <a:ext cx="7452658" cy="216693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0DA0ED-BA87-4EED-96C7-55A7E2E44686}" type="datetimeFigureOut">
              <a:rPr lang="nl-BE" smtClean="0"/>
              <a:t>17/10/2022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46235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53"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4386"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DA0ED-BA87-4EED-96C7-55A7E2E44686}" type="datetimeFigureOut">
              <a:rPr lang="nl-BE" smtClean="0"/>
              <a:t>17/10/2022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9533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527405"/>
            <a:ext cx="7452658"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5179" y="2428347"/>
            <a:ext cx="3655447"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4" name="Content Placeholder 3"/>
          <p:cNvSpPr>
            <a:spLocks noGrp="1"/>
          </p:cNvSpPr>
          <p:nvPr>
            <p:ph sz="half" idx="2"/>
          </p:nvPr>
        </p:nvSpPr>
        <p:spPr>
          <a:xfrm>
            <a:off x="595179" y="3618442"/>
            <a:ext cx="3655447"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74387" y="2428347"/>
            <a:ext cx="3673450"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6" name="Content Placeholder 5"/>
          <p:cNvSpPr>
            <a:spLocks noGrp="1"/>
          </p:cNvSpPr>
          <p:nvPr>
            <p:ph sz="quarter" idx="4"/>
          </p:nvPr>
        </p:nvSpPr>
        <p:spPr>
          <a:xfrm>
            <a:off x="4374387" y="3618442"/>
            <a:ext cx="3673450"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DA0ED-BA87-4EED-96C7-55A7E2E44686}" type="datetimeFigureOut">
              <a:rPr lang="nl-BE" smtClean="0"/>
              <a:t>17/10/2022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4862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DA0ED-BA87-4EED-96C7-55A7E2E44686}" type="datetimeFigureOut">
              <a:rPr lang="nl-BE" smtClean="0"/>
              <a:t>17/10/2022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67502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DA0ED-BA87-4EED-96C7-55A7E2E44686}" type="datetimeFigureOut">
              <a:rPr lang="nl-BE" smtClean="0"/>
              <a:t>17/10/2022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334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3673450" y="1426283"/>
            <a:ext cx="4374386" cy="70396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17/10/2022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83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1426283"/>
            <a:ext cx="4374386" cy="703968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17/10/2022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992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27405"/>
            <a:ext cx="7452658"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053" y="2637014"/>
            <a:ext cx="7452658"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9181397"/>
            <a:ext cx="1944172" cy="527403"/>
          </a:xfrm>
          <a:prstGeom prst="rect">
            <a:avLst/>
          </a:prstGeom>
        </p:spPr>
        <p:txBody>
          <a:bodyPr vert="horz" lIns="91440" tIns="45720" rIns="91440" bIns="45720" rtlCol="0" anchor="ctr"/>
          <a:lstStyle>
            <a:lvl1pPr algn="l">
              <a:defRPr sz="1134">
                <a:solidFill>
                  <a:schemeClr val="tx1">
                    <a:tint val="75000"/>
                  </a:schemeClr>
                </a:solidFill>
              </a:defRPr>
            </a:lvl1pPr>
          </a:lstStyle>
          <a:p>
            <a:fld id="{460DA0ED-BA87-4EED-96C7-55A7E2E44686}" type="datetimeFigureOut">
              <a:rPr lang="nl-BE" smtClean="0"/>
              <a:t>17/10/2022</a:t>
            </a:fld>
            <a:endParaRPr lang="nl-BE"/>
          </a:p>
        </p:txBody>
      </p:sp>
      <p:sp>
        <p:nvSpPr>
          <p:cNvPr id="5" name="Footer Placeholder 4"/>
          <p:cNvSpPr>
            <a:spLocks noGrp="1"/>
          </p:cNvSpPr>
          <p:nvPr>
            <p:ph type="ftr" sz="quarter" idx="3"/>
          </p:nvPr>
        </p:nvSpPr>
        <p:spPr>
          <a:xfrm>
            <a:off x="2862253" y="9181397"/>
            <a:ext cx="2916258" cy="527403"/>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102539" y="9181397"/>
            <a:ext cx="1944172" cy="527403"/>
          </a:xfrm>
          <a:prstGeom prst="rect">
            <a:avLst/>
          </a:prstGeom>
        </p:spPr>
        <p:txBody>
          <a:bodyPr vert="horz" lIns="91440" tIns="45720" rIns="91440" bIns="45720" rtlCol="0" anchor="ctr"/>
          <a:lstStyle>
            <a:lvl1pPr algn="r">
              <a:defRPr sz="1134">
                <a:solidFill>
                  <a:schemeClr val="tx1">
                    <a:tint val="75000"/>
                  </a:schemeClr>
                </a:solidFill>
              </a:defRPr>
            </a:lvl1pPr>
          </a:lstStyle>
          <a:p>
            <a:fld id="{C7D0D03A-6081-4245-8C0D-9AEA39BE9E94}" type="slidenum">
              <a:rPr lang="nl-BE" smtClean="0"/>
              <a:t>‹nr.›</a:t>
            </a:fld>
            <a:endParaRPr lang="nl-BE"/>
          </a:p>
        </p:txBody>
      </p:sp>
    </p:spTree>
    <p:extLst>
      <p:ext uri="{BB962C8B-B14F-4D97-AF65-F5344CB8AC3E}">
        <p14:creationId xmlns:p14="http://schemas.microsoft.com/office/powerpoint/2010/main" val="26682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youtube.com/watch?v=SZdfnX40w3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jeugdjournaal.nl/artikel/2412215-toch-meer-gas-uit-groningen-nodig.html?ext=html"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SZdfnX40w3g" TargetMode="External"/><Relationship Id="rId7" Type="http://schemas.openxmlformats.org/officeDocument/2006/relationships/hyperlink" Target="https://www.ad.nl/groningen/meer-gas-uit-groningen-is-onveilig-en-lost-crisis-niet-op-het-is-nu-al-onveilig-in-groningen~ae7655c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dvhn.nl/groningen/Nee-Gronings-gas-is-%C3%A9cht-geen-oplossing-voor-de-wereldwijde-energiecrisis.-Dat-is-lekker-makkelijk-om-te-roepen-als-je-zelf-geen-last-hebt-van-de-aardbevingen-27907852.html" TargetMode="External"/><Relationship Id="rId5" Type="http://schemas.openxmlformats.org/officeDocument/2006/relationships/hyperlink" Target="https://www.rijksoverheid.nl/ministeries/ministerie-van-economische-zaken-en-klimaat/het-verhaal-van-ezk/weblogs/2022/gronings-gas" TargetMode="External"/><Relationship Id="rId4" Type="http://schemas.openxmlformats.org/officeDocument/2006/relationships/hyperlink" Target="https://nl.wikipedia.org/wiki/Groningenveld#/media/Bestand:Natural_gas_NL.p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eugdjournaal.nl/artikel/2434328-heeft-de-regering-fouten-gemaakt-bij-de-gaswinning-in-groningen.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jeugdjournaal.nl/artikel/2412215-toch-meer-gas-uit-groningen-nodig.html?ex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SZdfnX40w3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8E650DC3-7EDB-42EB-9DBE-A41395448BAF}"/>
              </a:ext>
            </a:extLst>
          </p:cNvPr>
          <p:cNvPicPr>
            <a:picLocks noChangeAspect="1"/>
          </p:cNvPicPr>
          <p:nvPr/>
        </p:nvPicPr>
        <p:blipFill>
          <a:blip r:embed="rId3"/>
          <a:stretch>
            <a:fillRect/>
          </a:stretch>
        </p:blipFill>
        <p:spPr>
          <a:xfrm>
            <a:off x="4126174" y="3584150"/>
            <a:ext cx="4061101" cy="2776922"/>
          </a:xfrm>
          <a:prstGeom prst="rect">
            <a:avLst/>
          </a:prstGeom>
        </p:spPr>
      </p:pic>
      <p:sp>
        <p:nvSpPr>
          <p:cNvPr id="69" name="Rectangle: Rounded Corners 68">
            <a:extLst>
              <a:ext uri="{FF2B5EF4-FFF2-40B4-BE49-F238E27FC236}">
                <a16:creationId xmlns:a16="http://schemas.microsoft.com/office/drawing/2014/main" id="{AAB196EB-579C-406E-8D62-7E1D9CCE183D}"/>
              </a:ext>
            </a:extLst>
          </p:cNvPr>
          <p:cNvSpPr/>
          <p:nvPr/>
        </p:nvSpPr>
        <p:spPr>
          <a:xfrm>
            <a:off x="7490666" y="295495"/>
            <a:ext cx="1022350" cy="1028985"/>
          </a:xfrm>
          <a:prstGeom prst="roundRect">
            <a:avLst>
              <a:gd name="adj" fmla="val 16441"/>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Rounded Corners 7">
            <a:extLst>
              <a:ext uri="{FF2B5EF4-FFF2-40B4-BE49-F238E27FC236}">
                <a16:creationId xmlns:a16="http://schemas.microsoft.com/office/drawing/2014/main" id="{E8F85B2C-391D-4A1F-8B4B-6409CCA5E502}"/>
              </a:ext>
            </a:extLst>
          </p:cNvPr>
          <p:cNvSpPr/>
          <p:nvPr/>
        </p:nvSpPr>
        <p:spPr>
          <a:xfrm>
            <a:off x="296943" y="289082"/>
            <a:ext cx="914400" cy="1028985"/>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tangle 28">
            <a:extLst>
              <a:ext uri="{FF2B5EF4-FFF2-40B4-BE49-F238E27FC236}">
                <a16:creationId xmlns:a16="http://schemas.microsoft.com/office/drawing/2014/main" id="{B2B932C9-8EF2-4567-B50D-1FCB0774D7E7}"/>
              </a:ext>
            </a:extLst>
          </p:cNvPr>
          <p:cNvSpPr/>
          <p:nvPr/>
        </p:nvSpPr>
        <p:spPr>
          <a:xfrm>
            <a:off x="3907215" y="6634092"/>
            <a:ext cx="4538736" cy="1507862"/>
          </a:xfrm>
          <a:prstGeom prst="rect">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2EC6E040-B62A-43C5-A9BB-A4035C4C1DB4}"/>
              </a:ext>
            </a:extLst>
          </p:cNvPr>
          <p:cNvSpPr/>
          <p:nvPr/>
        </p:nvSpPr>
        <p:spPr>
          <a:xfrm>
            <a:off x="485774" y="290409"/>
            <a:ext cx="4658339" cy="1028985"/>
          </a:xfrm>
          <a:prstGeom prst="rect">
            <a:avLst/>
          </a:prstGeom>
          <a:solidFill>
            <a:srgbClr val="009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8" name="Rectangle 77">
            <a:extLst>
              <a:ext uri="{FF2B5EF4-FFF2-40B4-BE49-F238E27FC236}">
                <a16:creationId xmlns:a16="http://schemas.microsoft.com/office/drawing/2014/main" id="{9CAEB51A-6AEF-4717-98D9-8C0F5FA95BF8}"/>
              </a:ext>
            </a:extLst>
          </p:cNvPr>
          <p:cNvSpPr/>
          <p:nvPr/>
        </p:nvSpPr>
        <p:spPr>
          <a:xfrm>
            <a:off x="7559388" y="1993324"/>
            <a:ext cx="953628" cy="1328162"/>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13">
            <a:extLst>
              <a:ext uri="{FF2B5EF4-FFF2-40B4-BE49-F238E27FC236}">
                <a16:creationId xmlns:a16="http://schemas.microsoft.com/office/drawing/2014/main" id="{A7EA1313-F46A-4CE8-947A-2E2CD683878A}"/>
              </a:ext>
            </a:extLst>
          </p:cNvPr>
          <p:cNvSpPr/>
          <p:nvPr/>
        </p:nvSpPr>
        <p:spPr>
          <a:xfrm>
            <a:off x="6050049" y="1989738"/>
            <a:ext cx="143689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Rectangle 76">
            <a:extLst>
              <a:ext uri="{FF2B5EF4-FFF2-40B4-BE49-F238E27FC236}">
                <a16:creationId xmlns:a16="http://schemas.microsoft.com/office/drawing/2014/main" id="{8D550342-052E-49F8-A090-935F31178BC4}"/>
              </a:ext>
            </a:extLst>
          </p:cNvPr>
          <p:cNvSpPr/>
          <p:nvPr/>
        </p:nvSpPr>
        <p:spPr>
          <a:xfrm>
            <a:off x="3893660" y="1993324"/>
            <a:ext cx="208394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Rectangle: Rounded Corners 24">
            <a:extLst>
              <a:ext uri="{FF2B5EF4-FFF2-40B4-BE49-F238E27FC236}">
                <a16:creationId xmlns:a16="http://schemas.microsoft.com/office/drawing/2014/main" id="{19E959F6-543D-4CAC-A3A7-2CA63FE872B3}"/>
              </a:ext>
            </a:extLst>
          </p:cNvPr>
          <p:cNvSpPr/>
          <p:nvPr/>
        </p:nvSpPr>
        <p:spPr>
          <a:xfrm>
            <a:off x="295484" y="2632038"/>
            <a:ext cx="3452025" cy="1176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2" name="Rectangle: Rounded Corners 1">
            <a:extLst>
              <a:ext uri="{FF2B5EF4-FFF2-40B4-BE49-F238E27FC236}">
                <a16:creationId xmlns:a16="http://schemas.microsoft.com/office/drawing/2014/main" id="{1B2CB99F-AB36-4FF1-8ABA-ABF915B135AF}"/>
              </a:ext>
            </a:extLst>
          </p:cNvPr>
          <p:cNvSpPr/>
          <p:nvPr/>
        </p:nvSpPr>
        <p:spPr>
          <a:xfrm>
            <a:off x="305595" y="1533669"/>
            <a:ext cx="3452025" cy="9362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Rounded Rectangle 12"/>
          <p:cNvSpPr/>
          <p:nvPr/>
        </p:nvSpPr>
        <p:spPr>
          <a:xfrm>
            <a:off x="3896804" y="1558722"/>
            <a:ext cx="4616212" cy="375910"/>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6" name="Pentagon 15"/>
          <p:cNvSpPr/>
          <p:nvPr/>
        </p:nvSpPr>
        <p:spPr>
          <a:xfrm>
            <a:off x="305599" y="1707693"/>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22" name="TextBox 21"/>
          <p:cNvSpPr txBox="1"/>
          <p:nvPr/>
        </p:nvSpPr>
        <p:spPr>
          <a:xfrm>
            <a:off x="653785" y="1572177"/>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26" name="TextBox 25"/>
          <p:cNvSpPr txBox="1"/>
          <p:nvPr/>
        </p:nvSpPr>
        <p:spPr>
          <a:xfrm>
            <a:off x="3929956" y="7099725"/>
            <a:ext cx="4347595" cy="923330"/>
          </a:xfrm>
          <a:prstGeom prst="rect">
            <a:avLst/>
          </a:prstGeom>
          <a:noFill/>
        </p:spPr>
        <p:txBody>
          <a:bodyPr wrap="square" rtlCol="0">
            <a:spAutoFit/>
          </a:bodyPr>
          <a:lstStyle/>
          <a:p>
            <a:pPr algn="just"/>
            <a:r>
              <a:rPr lang="nl-NL" dirty="0">
                <a:latin typeface="Segoe UI Light" panose="020B0502040204020203" pitchFamily="34" charset="0"/>
                <a:cs typeface="Segoe UI Light" panose="020B0502040204020203" pitchFamily="34" charset="0"/>
              </a:rPr>
              <a:t>Op de volgende slides vind je uitgewerkt lesmateriaal. Alles is bewerkbaar. Knip, plak, kopieer en pas aan naar hartenlust. </a:t>
            </a:r>
          </a:p>
        </p:txBody>
      </p:sp>
      <p:sp>
        <p:nvSpPr>
          <p:cNvPr id="27" name="TextBox 26"/>
          <p:cNvSpPr txBox="1"/>
          <p:nvPr/>
        </p:nvSpPr>
        <p:spPr>
          <a:xfrm>
            <a:off x="1236649" y="1625798"/>
            <a:ext cx="2510860" cy="800219"/>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VOORAF</a:t>
            </a:r>
          </a:p>
          <a:p>
            <a:r>
              <a:rPr lang="nl-NL" sz="1400" dirty="0">
                <a:latin typeface="Segoe UI" panose="020B0502040204020203" pitchFamily="34" charset="0"/>
                <a:cs typeface="Segoe UI" panose="020B0502040204020203" pitchFamily="34" charset="0"/>
              </a:rPr>
              <a:t>Screenshots: Situatie in de  Sportboulevard Dordrecht</a:t>
            </a:r>
          </a:p>
        </p:txBody>
      </p:sp>
      <p:sp>
        <p:nvSpPr>
          <p:cNvPr id="37" name="TextBox 36"/>
          <p:cNvSpPr txBox="1"/>
          <p:nvPr/>
        </p:nvSpPr>
        <p:spPr>
          <a:xfrm>
            <a:off x="295484" y="485372"/>
            <a:ext cx="4823281" cy="584775"/>
          </a:xfrm>
          <a:prstGeom prst="rect">
            <a:avLst/>
          </a:prstGeom>
          <a:noFill/>
        </p:spPr>
        <p:txBody>
          <a:bodyPr wrap="square" rtlCol="0">
            <a:spAutoFit/>
          </a:bodyPr>
          <a:lstStyle/>
          <a:p>
            <a:pPr algn="ctr"/>
            <a:r>
              <a:rPr lang="nl-NL" sz="3200" dirty="0">
                <a:solidFill>
                  <a:schemeClr val="bg1"/>
                </a:solidFill>
                <a:latin typeface="Segoe UI Black" panose="020B0A02040204020203" pitchFamily="34" charset="0"/>
                <a:ea typeface="Segoe UI Black" panose="020B0A02040204020203" pitchFamily="34" charset="0"/>
                <a:cs typeface="Aharoni" panose="020B0604020202020204" pitchFamily="2" charset="-79"/>
              </a:rPr>
              <a:t>Kostbare energie</a:t>
            </a:r>
          </a:p>
        </p:txBody>
      </p:sp>
      <p:sp>
        <p:nvSpPr>
          <p:cNvPr id="28" name="Pentagon 15">
            <a:extLst>
              <a:ext uri="{FF2B5EF4-FFF2-40B4-BE49-F238E27FC236}">
                <a16:creationId xmlns:a16="http://schemas.microsoft.com/office/drawing/2014/main" id="{69DD6DAA-57E0-4A45-AB27-05A5A04BB6F8}"/>
              </a:ext>
            </a:extLst>
          </p:cNvPr>
          <p:cNvSpPr/>
          <p:nvPr/>
        </p:nvSpPr>
        <p:spPr>
          <a:xfrm>
            <a:off x="295489" y="2818139"/>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1" name="TextBox 30">
            <a:extLst>
              <a:ext uri="{FF2B5EF4-FFF2-40B4-BE49-F238E27FC236}">
                <a16:creationId xmlns:a16="http://schemas.microsoft.com/office/drawing/2014/main" id="{AF6761B5-F9D9-4E4E-BCE5-6166E0593B63}"/>
              </a:ext>
            </a:extLst>
          </p:cNvPr>
          <p:cNvSpPr txBox="1"/>
          <p:nvPr/>
        </p:nvSpPr>
        <p:spPr>
          <a:xfrm>
            <a:off x="616204" y="2699874"/>
            <a:ext cx="423460" cy="707886"/>
          </a:xfrm>
          <a:prstGeom prst="rect">
            <a:avLst/>
          </a:prstGeom>
          <a:noFill/>
        </p:spPr>
        <p:txBody>
          <a:bodyPr wrap="square" rtlCol="0">
            <a:spAutoFit/>
          </a:bodyPr>
          <a:lstStyle/>
          <a:p>
            <a:r>
              <a:rPr lang="en-US" sz="4000" dirty="0">
                <a:solidFill>
                  <a:schemeClr val="bg1"/>
                </a:solidFill>
              </a:rPr>
              <a:t>2</a:t>
            </a:r>
            <a:endParaRPr lang="nl-BE" sz="4000" dirty="0">
              <a:solidFill>
                <a:schemeClr val="bg1"/>
              </a:solidFill>
            </a:endParaRPr>
          </a:p>
        </p:txBody>
      </p:sp>
      <p:sp>
        <p:nvSpPr>
          <p:cNvPr id="34" name="Rectangle: Rounded Corners 33">
            <a:extLst>
              <a:ext uri="{FF2B5EF4-FFF2-40B4-BE49-F238E27FC236}">
                <a16:creationId xmlns:a16="http://schemas.microsoft.com/office/drawing/2014/main" id="{D77C8F25-0286-448C-87F6-F25D355546F1}"/>
              </a:ext>
            </a:extLst>
          </p:cNvPr>
          <p:cNvSpPr/>
          <p:nvPr/>
        </p:nvSpPr>
        <p:spPr>
          <a:xfrm>
            <a:off x="295484" y="3966783"/>
            <a:ext cx="3452025" cy="12087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38" name="Pentagon 15">
            <a:extLst>
              <a:ext uri="{FF2B5EF4-FFF2-40B4-BE49-F238E27FC236}">
                <a16:creationId xmlns:a16="http://schemas.microsoft.com/office/drawing/2014/main" id="{8BB74B91-3AE0-4504-945B-CF74930B2531}"/>
              </a:ext>
            </a:extLst>
          </p:cNvPr>
          <p:cNvSpPr/>
          <p:nvPr/>
        </p:nvSpPr>
        <p:spPr>
          <a:xfrm>
            <a:off x="295489" y="412783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9" name="TextBox 38">
            <a:extLst>
              <a:ext uri="{FF2B5EF4-FFF2-40B4-BE49-F238E27FC236}">
                <a16:creationId xmlns:a16="http://schemas.microsoft.com/office/drawing/2014/main" id="{93BE7C93-C442-482A-840A-4028FE8BB222}"/>
              </a:ext>
            </a:extLst>
          </p:cNvPr>
          <p:cNvSpPr txBox="1"/>
          <p:nvPr/>
        </p:nvSpPr>
        <p:spPr>
          <a:xfrm>
            <a:off x="616204" y="4009566"/>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40" name="Rectangle: Rounded Corners 39">
            <a:extLst>
              <a:ext uri="{FF2B5EF4-FFF2-40B4-BE49-F238E27FC236}">
                <a16:creationId xmlns:a16="http://schemas.microsoft.com/office/drawing/2014/main" id="{36C8BD99-761C-41DA-9B4A-D4B08E3855ED}"/>
              </a:ext>
            </a:extLst>
          </p:cNvPr>
          <p:cNvSpPr/>
          <p:nvPr/>
        </p:nvSpPr>
        <p:spPr>
          <a:xfrm>
            <a:off x="295484" y="5322256"/>
            <a:ext cx="3452025" cy="13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2" name="Pentagon 15">
            <a:extLst>
              <a:ext uri="{FF2B5EF4-FFF2-40B4-BE49-F238E27FC236}">
                <a16:creationId xmlns:a16="http://schemas.microsoft.com/office/drawing/2014/main" id="{CAF4D033-84C7-44A9-9A2B-B89AEA83B053}"/>
              </a:ext>
            </a:extLst>
          </p:cNvPr>
          <p:cNvSpPr/>
          <p:nvPr/>
        </p:nvSpPr>
        <p:spPr>
          <a:xfrm>
            <a:off x="295489" y="5470778"/>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65" name="Rectangle: Rounded Corners 64">
            <a:extLst>
              <a:ext uri="{FF2B5EF4-FFF2-40B4-BE49-F238E27FC236}">
                <a16:creationId xmlns:a16="http://schemas.microsoft.com/office/drawing/2014/main" id="{EEA00168-1802-4398-8DD1-52E0E44267E2}"/>
              </a:ext>
            </a:extLst>
          </p:cNvPr>
          <p:cNvSpPr/>
          <p:nvPr/>
        </p:nvSpPr>
        <p:spPr>
          <a:xfrm>
            <a:off x="3929956" y="8246165"/>
            <a:ext cx="4492041" cy="1376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3" name="TextBox 42">
            <a:extLst>
              <a:ext uri="{FF2B5EF4-FFF2-40B4-BE49-F238E27FC236}">
                <a16:creationId xmlns:a16="http://schemas.microsoft.com/office/drawing/2014/main" id="{ECD8E588-D533-4292-8195-36E861778FBE}"/>
              </a:ext>
            </a:extLst>
          </p:cNvPr>
          <p:cNvSpPr txBox="1"/>
          <p:nvPr/>
        </p:nvSpPr>
        <p:spPr>
          <a:xfrm>
            <a:off x="616204" y="5327461"/>
            <a:ext cx="423460"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44" name="Rectangle: Rounded Corners 43">
            <a:extLst>
              <a:ext uri="{FF2B5EF4-FFF2-40B4-BE49-F238E27FC236}">
                <a16:creationId xmlns:a16="http://schemas.microsoft.com/office/drawing/2014/main" id="{8855D9C3-CE00-4921-AE95-CAA0D19E0523}"/>
              </a:ext>
            </a:extLst>
          </p:cNvPr>
          <p:cNvSpPr/>
          <p:nvPr/>
        </p:nvSpPr>
        <p:spPr>
          <a:xfrm>
            <a:off x="305594" y="6783164"/>
            <a:ext cx="3452025" cy="13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6" name="Pentagon 15">
            <a:extLst>
              <a:ext uri="{FF2B5EF4-FFF2-40B4-BE49-F238E27FC236}">
                <a16:creationId xmlns:a16="http://schemas.microsoft.com/office/drawing/2014/main" id="{1E207147-B162-453A-AAF1-F0955FCD129A}"/>
              </a:ext>
            </a:extLst>
          </p:cNvPr>
          <p:cNvSpPr/>
          <p:nvPr/>
        </p:nvSpPr>
        <p:spPr>
          <a:xfrm>
            <a:off x="305599" y="6944212"/>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47" name="TextBox 46">
            <a:extLst>
              <a:ext uri="{FF2B5EF4-FFF2-40B4-BE49-F238E27FC236}">
                <a16:creationId xmlns:a16="http://schemas.microsoft.com/office/drawing/2014/main" id="{32D996AF-3198-4B8B-B47A-0276EF953B94}"/>
              </a:ext>
            </a:extLst>
          </p:cNvPr>
          <p:cNvSpPr txBox="1"/>
          <p:nvPr/>
        </p:nvSpPr>
        <p:spPr>
          <a:xfrm>
            <a:off x="626314" y="6825947"/>
            <a:ext cx="423460"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TextBox 4">
            <a:extLst>
              <a:ext uri="{FF2B5EF4-FFF2-40B4-BE49-F238E27FC236}">
                <a16:creationId xmlns:a16="http://schemas.microsoft.com/office/drawing/2014/main" id="{825A3ED0-E0C2-478E-95AD-F307EC64FE87}"/>
              </a:ext>
            </a:extLst>
          </p:cNvPr>
          <p:cNvSpPr txBox="1"/>
          <p:nvPr/>
        </p:nvSpPr>
        <p:spPr>
          <a:xfrm>
            <a:off x="3952089" y="1555016"/>
            <a:ext cx="3452025" cy="369332"/>
          </a:xfrm>
          <a:prstGeom prst="rect">
            <a:avLst/>
          </a:prstGeom>
          <a:noFill/>
          <a:ln>
            <a:noFill/>
          </a:ln>
        </p:spPr>
        <p:txBody>
          <a:bodyPr wrap="square" rtlCol="0">
            <a:spAutoFit/>
          </a:bodyPr>
          <a:lstStyle/>
          <a:p>
            <a:r>
              <a:rPr lang="en-US" b="1" dirty="0">
                <a:solidFill>
                  <a:schemeClr val="bg1"/>
                </a:solidFill>
              </a:rPr>
              <a:t>IN EEN NOTENDOP:</a:t>
            </a:r>
          </a:p>
        </p:txBody>
      </p:sp>
      <p:sp>
        <p:nvSpPr>
          <p:cNvPr id="6" name="TextBox 5">
            <a:extLst>
              <a:ext uri="{FF2B5EF4-FFF2-40B4-BE49-F238E27FC236}">
                <a16:creationId xmlns:a16="http://schemas.microsoft.com/office/drawing/2014/main" id="{E1D9D959-83F0-40D6-91EA-BD18BD40857B}"/>
              </a:ext>
            </a:extLst>
          </p:cNvPr>
          <p:cNvSpPr txBox="1"/>
          <p:nvPr/>
        </p:nvSpPr>
        <p:spPr>
          <a:xfrm>
            <a:off x="3974054" y="1987704"/>
            <a:ext cx="1976827" cy="1261884"/>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VAARDIGHEDEN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kijken &amp; luisteren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spreken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lezen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schrijven</a:t>
            </a:r>
          </a:p>
        </p:txBody>
      </p:sp>
      <p:sp>
        <p:nvSpPr>
          <p:cNvPr id="48" name="TextBox 47">
            <a:extLst>
              <a:ext uri="{FF2B5EF4-FFF2-40B4-BE49-F238E27FC236}">
                <a16:creationId xmlns:a16="http://schemas.microsoft.com/office/drawing/2014/main" id="{6EAA667B-7B51-474E-902C-44C302C26783}"/>
              </a:ext>
            </a:extLst>
          </p:cNvPr>
          <p:cNvSpPr txBox="1"/>
          <p:nvPr/>
        </p:nvSpPr>
        <p:spPr>
          <a:xfrm>
            <a:off x="6062749" y="1997627"/>
            <a:ext cx="1446553" cy="1323439"/>
          </a:xfrm>
          <a:prstGeom prst="rect">
            <a:avLst/>
          </a:prstGeom>
          <a:noFill/>
        </p:spPr>
        <p:txBody>
          <a:bodyPr wrap="square" rtlCol="0">
            <a:spAutoFit/>
          </a:bodyPr>
          <a:lstStyle/>
          <a:p>
            <a:r>
              <a:rPr lang="nl-NL" sz="1600" b="1" dirty="0">
                <a:solidFill>
                  <a:srgbClr val="353B3C"/>
                </a:solidFill>
                <a:latin typeface="Segoe UI Light" panose="020B0502040204020203" pitchFamily="34" charset="0"/>
                <a:cs typeface="Segoe UI Light" panose="020B0502040204020203" pitchFamily="34" charset="0"/>
              </a:rPr>
              <a:t>THEMA’S</a:t>
            </a:r>
          </a:p>
          <a:p>
            <a:r>
              <a:rPr lang="nl-NL" sz="1600" b="1" dirty="0">
                <a:solidFill>
                  <a:srgbClr val="353B3C"/>
                </a:solidFill>
                <a:latin typeface="Segoe UI Light" panose="020B0502040204020203" pitchFamily="34" charset="0"/>
                <a:cs typeface="Segoe UI Light" panose="020B0502040204020203" pitchFamily="34" charset="0"/>
              </a:rPr>
              <a:t>Energie besparen, gaswinning in Nederland</a:t>
            </a:r>
          </a:p>
        </p:txBody>
      </p:sp>
      <p:sp>
        <p:nvSpPr>
          <p:cNvPr id="52" name="TextBox 51">
            <a:extLst>
              <a:ext uri="{FF2B5EF4-FFF2-40B4-BE49-F238E27FC236}">
                <a16:creationId xmlns:a16="http://schemas.microsoft.com/office/drawing/2014/main" id="{3F4D3896-A0F3-4E74-A633-4077316529B7}"/>
              </a:ext>
            </a:extLst>
          </p:cNvPr>
          <p:cNvSpPr txBox="1"/>
          <p:nvPr/>
        </p:nvSpPr>
        <p:spPr>
          <a:xfrm>
            <a:off x="7559388" y="1986007"/>
            <a:ext cx="953628" cy="584775"/>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NIVEAU</a:t>
            </a:r>
            <a:r>
              <a:rPr lang="en-US" sz="1600" dirty="0">
                <a:solidFill>
                  <a:srgbClr val="353B3C"/>
                </a:solidFill>
                <a:latin typeface="Segoe UI Light" panose="020B0502040204020203" pitchFamily="34" charset="0"/>
                <a:cs typeface="Segoe UI Light" panose="020B0502040204020203" pitchFamily="34" charset="0"/>
              </a:rPr>
              <a:t> B1-B2</a:t>
            </a:r>
            <a:endParaRPr lang="nl-BE" sz="1600" dirty="0">
              <a:solidFill>
                <a:srgbClr val="353B3C"/>
              </a:solidFill>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19E01A6-310E-41F3-953C-9CF53578FFEB}"/>
              </a:ext>
            </a:extLst>
          </p:cNvPr>
          <p:cNvPicPr>
            <a:picLocks noChangeAspect="1"/>
          </p:cNvPicPr>
          <p:nvPr/>
        </p:nvPicPr>
        <p:blipFill>
          <a:blip r:embed="rId4"/>
          <a:stretch>
            <a:fillRect/>
          </a:stretch>
        </p:blipFill>
        <p:spPr>
          <a:xfrm>
            <a:off x="4660552" y="8274709"/>
            <a:ext cx="1220293" cy="1220293"/>
          </a:xfrm>
          <a:prstGeom prst="rect">
            <a:avLst/>
          </a:prstGeom>
        </p:spPr>
      </p:pic>
      <p:sp>
        <p:nvSpPr>
          <p:cNvPr id="53" name="TextBox 52">
            <a:extLst>
              <a:ext uri="{FF2B5EF4-FFF2-40B4-BE49-F238E27FC236}">
                <a16:creationId xmlns:a16="http://schemas.microsoft.com/office/drawing/2014/main" id="{4EB42114-AEF0-4EEF-8A74-7FA52FEBA1A8}"/>
              </a:ext>
            </a:extLst>
          </p:cNvPr>
          <p:cNvSpPr txBox="1"/>
          <p:nvPr/>
        </p:nvSpPr>
        <p:spPr>
          <a:xfrm>
            <a:off x="1226539" y="2692602"/>
            <a:ext cx="2517495" cy="1015663"/>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KIJKEN &amp; LUISTEREN</a:t>
            </a:r>
          </a:p>
          <a:p>
            <a:r>
              <a:rPr lang="nl-NL" sz="1400" dirty="0">
                <a:latin typeface="Segoe UI" panose="020B0502040204020203" pitchFamily="34" charset="0"/>
                <a:cs typeface="Segoe UI" panose="020B0502040204020203" pitchFamily="34" charset="0"/>
              </a:rPr>
              <a:t>Video: Problemen bij sportclubs in Nederland en hoe ze ermee omgaan</a:t>
            </a:r>
            <a:endParaRPr lang="nl-BE" b="1" dirty="0">
              <a:latin typeface="Segoe UI Light" panose="020B0502040204020203" pitchFamily="34" charset="0"/>
              <a:cs typeface="Segoe UI Light" panose="020B0502040204020203" pitchFamily="34" charset="0"/>
            </a:endParaRPr>
          </a:p>
        </p:txBody>
      </p:sp>
      <p:sp>
        <p:nvSpPr>
          <p:cNvPr id="54" name="TextBox 53">
            <a:extLst>
              <a:ext uri="{FF2B5EF4-FFF2-40B4-BE49-F238E27FC236}">
                <a16:creationId xmlns:a16="http://schemas.microsoft.com/office/drawing/2014/main" id="{F61EAC63-91F3-4973-B4CC-89E68CF66F60}"/>
              </a:ext>
            </a:extLst>
          </p:cNvPr>
          <p:cNvSpPr txBox="1"/>
          <p:nvPr/>
        </p:nvSpPr>
        <p:spPr>
          <a:xfrm>
            <a:off x="1226539" y="4040230"/>
            <a:ext cx="2520970" cy="1015663"/>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LEZEN &amp; SPREKEN</a:t>
            </a:r>
            <a:endParaRPr lang="en-US" b="1" dirty="0">
              <a:latin typeface="Segoe UI Light" panose="020B0502040204020203" pitchFamily="34" charset="0"/>
              <a:cs typeface="Segoe UI Light" panose="020B0502040204020203" pitchFamily="34" charset="0"/>
            </a:endParaRPr>
          </a:p>
          <a:p>
            <a:r>
              <a:rPr lang="nl-NL" sz="1400" dirty="0">
                <a:latin typeface="Segoe UI" panose="020B0502040204020203" pitchFamily="34" charset="0"/>
                <a:cs typeface="Segoe UI" panose="020B0502040204020203" pitchFamily="34" charset="0"/>
              </a:rPr>
              <a:t>Voorstellen om energie te besparen en wat jij ervan vindt</a:t>
            </a:r>
          </a:p>
        </p:txBody>
      </p:sp>
      <p:sp>
        <p:nvSpPr>
          <p:cNvPr id="55" name="TextBox 54">
            <a:extLst>
              <a:ext uri="{FF2B5EF4-FFF2-40B4-BE49-F238E27FC236}">
                <a16:creationId xmlns:a16="http://schemas.microsoft.com/office/drawing/2014/main" id="{6D13B8BB-45A6-4B70-AB50-07CBD1A16F88}"/>
              </a:ext>
            </a:extLst>
          </p:cNvPr>
          <p:cNvSpPr txBox="1"/>
          <p:nvPr/>
        </p:nvSpPr>
        <p:spPr>
          <a:xfrm>
            <a:off x="1251565" y="5326230"/>
            <a:ext cx="2520970" cy="1292662"/>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SPREKEN &amp; SCHRIJVEN</a:t>
            </a:r>
          </a:p>
          <a:p>
            <a:r>
              <a:rPr lang="nl-NL" sz="1400" dirty="0">
                <a:latin typeface="Segoe UI" panose="020B0502040204020203" pitchFamily="34" charset="0"/>
                <a:cs typeface="Segoe UI" panose="020B0502040204020203" pitchFamily="34" charset="0"/>
              </a:rPr>
              <a:t>Gaswinning in Nederland en de gevolgen voor de regio Groningen</a:t>
            </a:r>
          </a:p>
        </p:txBody>
      </p:sp>
      <p:sp>
        <p:nvSpPr>
          <p:cNvPr id="56" name="TextBox 55">
            <a:extLst>
              <a:ext uri="{FF2B5EF4-FFF2-40B4-BE49-F238E27FC236}">
                <a16:creationId xmlns:a16="http://schemas.microsoft.com/office/drawing/2014/main" id="{BAF50794-5960-43E0-A152-DFCF06A2F218}"/>
              </a:ext>
            </a:extLst>
          </p:cNvPr>
          <p:cNvSpPr txBox="1"/>
          <p:nvPr/>
        </p:nvSpPr>
        <p:spPr>
          <a:xfrm>
            <a:off x="1223064" y="6830153"/>
            <a:ext cx="2520970" cy="1077218"/>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SPREKEN, KIJKEN &amp; LUISTEREN</a:t>
            </a:r>
          </a:p>
          <a:p>
            <a:r>
              <a:rPr lang="nl-NL" sz="1400" dirty="0">
                <a:latin typeface="Segoe UI" panose="020B0502040204020203" pitchFamily="34" charset="0"/>
                <a:cs typeface="Segoe UI" panose="020B0502040204020203" pitchFamily="34" charset="0"/>
              </a:rPr>
              <a:t>Video: Jongeren over aardbevingen in hun dorp</a:t>
            </a:r>
            <a:endParaRPr lang="nl-NL" b="1" dirty="0">
              <a:latin typeface="Segoe UI Light" panose="020B0502040204020203" pitchFamily="34" charset="0"/>
              <a:cs typeface="Segoe UI Light" panose="020B0502040204020203" pitchFamily="34" charset="0"/>
            </a:endParaRPr>
          </a:p>
        </p:txBody>
      </p:sp>
      <p:sp>
        <p:nvSpPr>
          <p:cNvPr id="57" name="Rectangle: Rounded Corners 56">
            <a:extLst>
              <a:ext uri="{FF2B5EF4-FFF2-40B4-BE49-F238E27FC236}">
                <a16:creationId xmlns:a16="http://schemas.microsoft.com/office/drawing/2014/main" id="{A88D3C6C-D348-405C-A4F3-E83DBAA749A7}"/>
              </a:ext>
            </a:extLst>
          </p:cNvPr>
          <p:cNvSpPr/>
          <p:nvPr/>
        </p:nvSpPr>
        <p:spPr>
          <a:xfrm>
            <a:off x="335047" y="8235037"/>
            <a:ext cx="3422572" cy="1380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58" name="Pentagon 15">
            <a:extLst>
              <a:ext uri="{FF2B5EF4-FFF2-40B4-BE49-F238E27FC236}">
                <a16:creationId xmlns:a16="http://schemas.microsoft.com/office/drawing/2014/main" id="{FE593567-D276-4D6D-9E00-5A6EC2DEBAC3}"/>
              </a:ext>
            </a:extLst>
          </p:cNvPr>
          <p:cNvSpPr/>
          <p:nvPr/>
        </p:nvSpPr>
        <p:spPr>
          <a:xfrm>
            <a:off x="335051" y="8421137"/>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59" name="TextBox 58">
            <a:extLst>
              <a:ext uri="{FF2B5EF4-FFF2-40B4-BE49-F238E27FC236}">
                <a16:creationId xmlns:a16="http://schemas.microsoft.com/office/drawing/2014/main" id="{DE8DA8ED-32D3-4B00-8FC6-8B0AC5A86F20}"/>
              </a:ext>
            </a:extLst>
          </p:cNvPr>
          <p:cNvSpPr txBox="1"/>
          <p:nvPr/>
        </p:nvSpPr>
        <p:spPr>
          <a:xfrm>
            <a:off x="655766" y="8302872"/>
            <a:ext cx="423460"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60" name="TextBox 59">
            <a:extLst>
              <a:ext uri="{FF2B5EF4-FFF2-40B4-BE49-F238E27FC236}">
                <a16:creationId xmlns:a16="http://schemas.microsoft.com/office/drawing/2014/main" id="{4060F53D-720E-4891-B770-694D8B169392}"/>
              </a:ext>
            </a:extLst>
          </p:cNvPr>
          <p:cNvSpPr txBox="1"/>
          <p:nvPr/>
        </p:nvSpPr>
        <p:spPr>
          <a:xfrm>
            <a:off x="1261673" y="8335882"/>
            <a:ext cx="2520970" cy="1231106"/>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SPREKEN</a:t>
            </a:r>
          </a:p>
          <a:p>
            <a:r>
              <a:rPr lang="nl-NL" sz="1400" dirty="0">
                <a:latin typeface="Segoe UI" panose="020B0502040204020203" pitchFamily="34" charset="0"/>
                <a:cs typeface="Segoe UI" panose="020B0502040204020203" pitchFamily="34" charset="0"/>
              </a:rPr>
              <a:t>Stellingen over het gastekort, hoge energieprijzen, de gaswinning in Nederland en de gevolgen ervan</a:t>
            </a:r>
            <a:endParaRPr lang="nl-NL" dirty="0">
              <a:latin typeface="Segoe UI Light" panose="020B0502040204020203" pitchFamily="34" charset="0"/>
              <a:cs typeface="Segoe UI Light" panose="020B0502040204020203" pitchFamily="34" charset="0"/>
            </a:endParaRPr>
          </a:p>
        </p:txBody>
      </p:sp>
      <p:grpSp>
        <p:nvGrpSpPr>
          <p:cNvPr id="4" name="Group 3">
            <a:extLst>
              <a:ext uri="{FF2B5EF4-FFF2-40B4-BE49-F238E27FC236}">
                <a16:creationId xmlns:a16="http://schemas.microsoft.com/office/drawing/2014/main" id="{3078BF11-16F1-4F6B-8B1D-723EBD85ED4D}"/>
              </a:ext>
            </a:extLst>
          </p:cNvPr>
          <p:cNvGrpSpPr/>
          <p:nvPr/>
        </p:nvGrpSpPr>
        <p:grpSpPr>
          <a:xfrm>
            <a:off x="3907215" y="3455201"/>
            <a:ext cx="356101" cy="347682"/>
            <a:chOff x="3907215" y="3388743"/>
            <a:chExt cx="356101" cy="360000"/>
          </a:xfrm>
        </p:grpSpPr>
        <p:cxnSp>
          <p:nvCxnSpPr>
            <p:cNvPr id="12" name="Straight Connector 11">
              <a:extLst>
                <a:ext uri="{FF2B5EF4-FFF2-40B4-BE49-F238E27FC236}">
                  <a16:creationId xmlns:a16="http://schemas.microsoft.com/office/drawing/2014/main" id="{871A9A9B-3EE3-4C91-A5CB-9F35CE2D81EE}"/>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CCA024-87DD-4019-A8CC-87614E13EC1C}"/>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6D66D1F7-5C48-44D5-903E-F08B3F3A1019}"/>
              </a:ext>
            </a:extLst>
          </p:cNvPr>
          <p:cNvPicPr>
            <a:picLocks noChangeAspect="1"/>
          </p:cNvPicPr>
          <p:nvPr/>
        </p:nvPicPr>
        <p:blipFill>
          <a:blip r:embed="rId5"/>
          <a:stretch>
            <a:fillRect/>
          </a:stretch>
        </p:blipFill>
        <p:spPr>
          <a:xfrm rot="16200000">
            <a:off x="3938383" y="6140842"/>
            <a:ext cx="382714" cy="445047"/>
          </a:xfrm>
          <a:prstGeom prst="rect">
            <a:avLst/>
          </a:prstGeom>
        </p:spPr>
      </p:pic>
      <p:pic>
        <p:nvPicPr>
          <p:cNvPr id="73" name="Picture 72">
            <a:extLst>
              <a:ext uri="{FF2B5EF4-FFF2-40B4-BE49-F238E27FC236}">
                <a16:creationId xmlns:a16="http://schemas.microsoft.com/office/drawing/2014/main" id="{92F98BCC-AC2D-4A18-9C35-68184E317AB0}"/>
              </a:ext>
            </a:extLst>
          </p:cNvPr>
          <p:cNvPicPr>
            <a:picLocks noChangeAspect="1"/>
          </p:cNvPicPr>
          <p:nvPr/>
        </p:nvPicPr>
        <p:blipFill>
          <a:blip r:embed="rId5"/>
          <a:stretch>
            <a:fillRect/>
          </a:stretch>
        </p:blipFill>
        <p:spPr>
          <a:xfrm rot="5400000">
            <a:off x="7981088" y="3349101"/>
            <a:ext cx="396274" cy="445047"/>
          </a:xfrm>
          <a:prstGeom prst="rect">
            <a:avLst/>
          </a:prstGeom>
        </p:spPr>
      </p:pic>
      <p:pic>
        <p:nvPicPr>
          <p:cNvPr id="74" name="Picture 73">
            <a:extLst>
              <a:ext uri="{FF2B5EF4-FFF2-40B4-BE49-F238E27FC236}">
                <a16:creationId xmlns:a16="http://schemas.microsoft.com/office/drawing/2014/main" id="{1A8CF163-4109-41C0-9EF8-C356A82DA0B4}"/>
              </a:ext>
            </a:extLst>
          </p:cNvPr>
          <p:cNvPicPr>
            <a:picLocks noChangeAspect="1"/>
          </p:cNvPicPr>
          <p:nvPr/>
        </p:nvPicPr>
        <p:blipFill>
          <a:blip r:embed="rId5"/>
          <a:stretch>
            <a:fillRect/>
          </a:stretch>
        </p:blipFill>
        <p:spPr>
          <a:xfrm rot="10800000">
            <a:off x="8049677" y="6093855"/>
            <a:ext cx="396274" cy="429818"/>
          </a:xfrm>
          <a:prstGeom prst="rect">
            <a:avLst/>
          </a:prstGeom>
        </p:spPr>
      </p:pic>
      <p:pic>
        <p:nvPicPr>
          <p:cNvPr id="45" name="Picture 44" descr="A picture containing light&#10;&#10;Description automatically generated">
            <a:extLst>
              <a:ext uri="{FF2B5EF4-FFF2-40B4-BE49-F238E27FC236}">
                <a16:creationId xmlns:a16="http://schemas.microsoft.com/office/drawing/2014/main" id="{7FBC9569-57FF-4B3D-B795-3E048919E0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114" t="21415" r="18713" b="34942"/>
          <a:stretch/>
        </p:blipFill>
        <p:spPr>
          <a:xfrm rot="20823052">
            <a:off x="7802815" y="6614389"/>
            <a:ext cx="588587" cy="601265"/>
          </a:xfrm>
          <a:prstGeom prst="rect">
            <a:avLst/>
          </a:prstGeom>
        </p:spPr>
      </p:pic>
      <p:sp>
        <p:nvSpPr>
          <p:cNvPr id="24" name="Rectangle 23">
            <a:extLst>
              <a:ext uri="{FF2B5EF4-FFF2-40B4-BE49-F238E27FC236}">
                <a16:creationId xmlns:a16="http://schemas.microsoft.com/office/drawing/2014/main" id="{30E0B81B-94A8-4FF2-B6A4-02B10F665ED8}"/>
              </a:ext>
            </a:extLst>
          </p:cNvPr>
          <p:cNvSpPr/>
          <p:nvPr/>
        </p:nvSpPr>
        <p:spPr>
          <a:xfrm>
            <a:off x="3911026" y="6635651"/>
            <a:ext cx="2933047" cy="461665"/>
          </a:xfrm>
          <a:prstGeom prst="rect">
            <a:avLst/>
          </a:prstGeom>
        </p:spPr>
        <p:txBody>
          <a:bodyPr wrap="none">
            <a:spAutoFit/>
          </a:bodyPr>
          <a:lstStyle/>
          <a:p>
            <a:r>
              <a:rPr lang="nl-NL" sz="2400" b="1" dirty="0">
                <a:latin typeface="Segoe UI" panose="020B0502040204020203" pitchFamily="34" charset="0"/>
                <a:cs typeface="Segoe UI" panose="020B0502040204020203" pitchFamily="34" charset="0"/>
              </a:rPr>
              <a:t>Voor de leerkracht:</a:t>
            </a:r>
          </a:p>
        </p:txBody>
      </p:sp>
      <p:pic>
        <p:nvPicPr>
          <p:cNvPr id="7" name="Picture 6">
            <a:extLst>
              <a:ext uri="{FF2B5EF4-FFF2-40B4-BE49-F238E27FC236}">
                <a16:creationId xmlns:a16="http://schemas.microsoft.com/office/drawing/2014/main" id="{886F33A3-821F-4D67-92FF-D625A600F4A0}"/>
              </a:ext>
            </a:extLst>
          </p:cNvPr>
          <p:cNvPicPr>
            <a:picLocks noChangeAspect="1"/>
          </p:cNvPicPr>
          <p:nvPr/>
        </p:nvPicPr>
        <p:blipFill>
          <a:blip r:embed="rId7"/>
          <a:stretch>
            <a:fillRect/>
          </a:stretch>
        </p:blipFill>
        <p:spPr>
          <a:xfrm>
            <a:off x="5118765" y="291735"/>
            <a:ext cx="3225055" cy="1036507"/>
          </a:xfrm>
          <a:prstGeom prst="rect">
            <a:avLst/>
          </a:prstGeom>
        </p:spPr>
      </p:pic>
      <p:pic>
        <p:nvPicPr>
          <p:cNvPr id="35" name="Grafik 34">
            <a:extLst>
              <a:ext uri="{FF2B5EF4-FFF2-40B4-BE49-F238E27FC236}">
                <a16:creationId xmlns:a16="http://schemas.microsoft.com/office/drawing/2014/main" id="{5BC13CAF-5F87-4DAB-AFC9-6ABB54C13603}"/>
              </a:ext>
            </a:extLst>
          </p:cNvPr>
          <p:cNvPicPr>
            <a:picLocks noChangeAspect="1"/>
          </p:cNvPicPr>
          <p:nvPr/>
        </p:nvPicPr>
        <p:blipFill>
          <a:blip r:embed="rId8"/>
          <a:stretch>
            <a:fillRect/>
          </a:stretch>
        </p:blipFill>
        <p:spPr>
          <a:xfrm>
            <a:off x="6869320" y="8523010"/>
            <a:ext cx="1019540" cy="638613"/>
          </a:xfrm>
          <a:prstGeom prst="rect">
            <a:avLst/>
          </a:prstGeom>
        </p:spPr>
      </p:pic>
      <p:sp>
        <p:nvSpPr>
          <p:cNvPr id="70" name="Rectangle 69">
            <a:hlinkClick r:id="rId9"/>
            <a:extLst>
              <a:ext uri="{FF2B5EF4-FFF2-40B4-BE49-F238E27FC236}">
                <a16:creationId xmlns:a16="http://schemas.microsoft.com/office/drawing/2014/main" id="{DC80A409-E4D8-4324-B643-4D08EDC73E70}"/>
              </a:ext>
            </a:extLst>
          </p:cNvPr>
          <p:cNvSpPr/>
          <p:nvPr/>
        </p:nvSpPr>
        <p:spPr>
          <a:xfrm>
            <a:off x="4055262" y="3564660"/>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 name="Group 2">
            <a:extLst>
              <a:ext uri="{FF2B5EF4-FFF2-40B4-BE49-F238E27FC236}">
                <a16:creationId xmlns:a16="http://schemas.microsoft.com/office/drawing/2014/main" id="{42A3AE15-1DD4-484F-809C-BA3E261EEC8D}"/>
              </a:ext>
            </a:extLst>
          </p:cNvPr>
          <p:cNvGrpSpPr/>
          <p:nvPr/>
        </p:nvGrpSpPr>
        <p:grpSpPr>
          <a:xfrm>
            <a:off x="5894025" y="4753779"/>
            <a:ext cx="621769" cy="600494"/>
            <a:chOff x="5909905" y="4792536"/>
            <a:chExt cx="1011025" cy="1011025"/>
          </a:xfrm>
        </p:grpSpPr>
        <p:sp>
          <p:nvSpPr>
            <p:cNvPr id="15" name="Oval 14">
              <a:hlinkClick r:id="rId9"/>
              <a:extLst>
                <a:ext uri="{FF2B5EF4-FFF2-40B4-BE49-F238E27FC236}">
                  <a16:creationId xmlns:a16="http://schemas.microsoft.com/office/drawing/2014/main" id="{2175BB47-8784-45A7-86B7-F90EE167CF6D}"/>
                </a:ext>
              </a:extLst>
            </p:cNvPr>
            <p:cNvSpPr/>
            <p:nvPr/>
          </p:nvSpPr>
          <p:spPr>
            <a:xfrm>
              <a:off x="5909905" y="4792536"/>
              <a:ext cx="1011025" cy="1011025"/>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Isosceles Triangle 16">
              <a:extLst>
                <a:ext uri="{FF2B5EF4-FFF2-40B4-BE49-F238E27FC236}">
                  <a16:creationId xmlns:a16="http://schemas.microsoft.com/office/drawing/2014/main" id="{7907E626-4436-42A4-8DDD-8CAB765D6AB4}"/>
                </a:ext>
              </a:extLst>
            </p:cNvPr>
            <p:cNvSpPr/>
            <p:nvPr/>
          </p:nvSpPr>
          <p:spPr>
            <a:xfrm rot="5400000">
              <a:off x="6249249" y="5102833"/>
              <a:ext cx="435905" cy="37578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15306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2</a:t>
            </a:r>
          </a:p>
        </p:txBody>
      </p:sp>
      <p:sp>
        <p:nvSpPr>
          <p:cNvPr id="8" name="Rectangle 10">
            <a:extLst>
              <a:ext uri="{FF2B5EF4-FFF2-40B4-BE49-F238E27FC236}">
                <a16:creationId xmlns:a16="http://schemas.microsoft.com/office/drawing/2014/main" id="{C81B1854-1AEB-4395-B3BC-4676E2EDB114}"/>
              </a:ext>
            </a:extLst>
          </p:cNvPr>
          <p:cNvSpPr/>
          <p:nvPr/>
        </p:nvSpPr>
        <p:spPr>
          <a:xfrm>
            <a:off x="396404" y="1928813"/>
            <a:ext cx="7523634" cy="129218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9" name="Rectangle 5">
            <a:extLst>
              <a:ext uri="{FF2B5EF4-FFF2-40B4-BE49-F238E27FC236}">
                <a16:creationId xmlns:a16="http://schemas.microsoft.com/office/drawing/2014/main" id="{6BF4C5E7-D685-F7F4-0C84-DC4A00491340}"/>
              </a:ext>
            </a:extLst>
          </p:cNvPr>
          <p:cNvSpPr/>
          <p:nvPr/>
        </p:nvSpPr>
        <p:spPr>
          <a:xfrm>
            <a:off x="554784" y="2047451"/>
            <a:ext cx="7239531" cy="1000274"/>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EXTRA OPDRACHT</a:t>
            </a:r>
          </a:p>
          <a:p>
            <a:pPr>
              <a:spcBef>
                <a:spcPts val="600"/>
              </a:spcBef>
            </a:pPr>
            <a:r>
              <a:rPr lang="nl-NL" b="1" dirty="0">
                <a:solidFill>
                  <a:schemeClr val="bg1"/>
                </a:solidFill>
                <a:latin typeface="Segoe UI" panose="020B0502040204020203" pitchFamily="34" charset="0"/>
                <a:cs typeface="Segoe UI" panose="020B0502040204020203" pitchFamily="34" charset="0"/>
              </a:rPr>
              <a:t>Geef aan waarvoor de sportclubs in Nederland bang zijn en wat ze van de regering verwachten.</a:t>
            </a:r>
          </a:p>
        </p:txBody>
      </p:sp>
      <p:sp>
        <p:nvSpPr>
          <p:cNvPr id="4" name="Textfeld 3">
            <a:extLst>
              <a:ext uri="{FF2B5EF4-FFF2-40B4-BE49-F238E27FC236}">
                <a16:creationId xmlns:a16="http://schemas.microsoft.com/office/drawing/2014/main" id="{CDD53C3B-549E-DF06-AE49-F96B61C0908A}"/>
              </a:ext>
            </a:extLst>
          </p:cNvPr>
          <p:cNvSpPr txBox="1"/>
          <p:nvPr/>
        </p:nvSpPr>
        <p:spPr>
          <a:xfrm>
            <a:off x="526477" y="3448798"/>
            <a:ext cx="7393561" cy="1255985"/>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sportclubs vrezen dat ze weer dicht moeten omdat de energiekosten voor de clubs onbetaalbaar zijn. Ze verwachten dat de Nederlandse regering ze helpt, bv. door financiële steun of door verlaging van de energiekosten.</a:t>
            </a:r>
          </a:p>
        </p:txBody>
      </p:sp>
    </p:spTree>
    <p:extLst>
      <p:ext uri="{BB962C8B-B14F-4D97-AF65-F5344CB8AC3E}">
        <p14:creationId xmlns:p14="http://schemas.microsoft.com/office/powerpoint/2010/main" val="31937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38857" y="2077986"/>
            <a:ext cx="6324278"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de vragen en antwoordmogelijkheden. Kijk dan nog een keer naar de video en omcirkel het juiste antwoord (soms zijn er meer juiste antwoorden). </a:t>
            </a:r>
          </a:p>
        </p:txBody>
      </p:sp>
      <p:sp>
        <p:nvSpPr>
          <p:cNvPr id="19" name="Rectangle 10">
            <a:extLst>
              <a:ext uri="{FF2B5EF4-FFF2-40B4-BE49-F238E27FC236}">
                <a16:creationId xmlns:a16="http://schemas.microsoft.com/office/drawing/2014/main" id="{306CD212-9D4E-4FB1-9D90-B4B6C51192D3}"/>
              </a:ext>
            </a:extLst>
          </p:cNvPr>
          <p:cNvSpPr/>
          <p:nvPr/>
        </p:nvSpPr>
        <p:spPr>
          <a:xfrm>
            <a:off x="380752" y="1936314"/>
            <a:ext cx="7544048" cy="301668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601839" y="2050825"/>
            <a:ext cx="7145160" cy="2816156"/>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Er zijn verschillende mogelijkheden om energie te besparen. Lees de voorstellen, bespreek het met een medeleerling of –cursist en geef (mondeling) commentaar:</a:t>
            </a:r>
          </a:p>
          <a:p>
            <a:pPr marL="285750" indent="-285750">
              <a:spcBef>
                <a:spcPts val="600"/>
              </a:spcBef>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Vind je de voorstellen over het algemeen realiseerbaar? Waarom (niet)?</a:t>
            </a:r>
          </a:p>
          <a:p>
            <a:pPr marL="285750" indent="-285750">
              <a:spcBef>
                <a:spcPts val="600"/>
              </a:spcBef>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Wat vind je persoonlijk van de voorstellen? Welke maatregel vind je voor jezelf of je gezin erg, welke minder? (Je mag ook een soort volgorde maken van erg tot niet erg.)</a:t>
            </a:r>
          </a:p>
          <a:p>
            <a:pPr marL="285750" indent="-285750">
              <a:spcBef>
                <a:spcPts val="600"/>
              </a:spcBef>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Heb je nog andere ideeën om energie te besparen? </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
        <p:nvSpPr>
          <p:cNvPr id="4" name="Textfeld 3">
            <a:extLst>
              <a:ext uri="{FF2B5EF4-FFF2-40B4-BE49-F238E27FC236}">
                <a16:creationId xmlns:a16="http://schemas.microsoft.com/office/drawing/2014/main" id="{CCC823B6-D6E7-B796-74A5-DD628F568292}"/>
              </a:ext>
            </a:extLst>
          </p:cNvPr>
          <p:cNvSpPr txBox="1"/>
          <p:nvPr/>
        </p:nvSpPr>
        <p:spPr>
          <a:xfrm>
            <a:off x="628219" y="5067511"/>
            <a:ext cx="7384319" cy="4447628"/>
          </a:xfrm>
          <a:prstGeom prst="rect">
            <a:avLst/>
          </a:prstGeom>
          <a:noFill/>
        </p:spPr>
        <p:txBody>
          <a:bodyPr wrap="square">
            <a:spAutoFit/>
          </a:bodyPr>
          <a:lstStyle/>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Watertemperatuur in het zwembad verlagen. </a:t>
            </a:r>
          </a:p>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Winkels gaan alleen maar open tussen 10 en 18 uur.</a:t>
            </a:r>
          </a:p>
          <a:p>
            <a:pPr marL="342900" indent="-342900">
              <a:lnSpc>
                <a:spcPct val="107000"/>
              </a:lnSpc>
              <a:spcAft>
                <a:spcPts val="800"/>
              </a:spcAft>
              <a:buFont typeface="+mj-lt"/>
              <a:buAutoNum type="arabicPeriod"/>
            </a:pPr>
            <a:r>
              <a:rPr lang="nl-NL" b="1" dirty="0">
                <a:latin typeface="Segoe UI Light" panose="020B0502040204020203" pitchFamily="34" charset="0"/>
                <a:ea typeface="Calibri" panose="020F0502020204030204" pitchFamily="34" charset="0"/>
                <a:cs typeface="Segoe UI Light" panose="020B0502040204020203" pitchFamily="34" charset="0"/>
              </a:rPr>
              <a:t>Geen douchemogelijkheid meer in sportclubs.</a:t>
            </a:r>
          </a:p>
          <a:p>
            <a:pPr marL="342900" indent="-342900">
              <a:lnSpc>
                <a:spcPct val="107000"/>
              </a:lnSpc>
              <a:spcAft>
                <a:spcPts val="800"/>
              </a:spcAft>
              <a:buFont typeface="+mj-lt"/>
              <a:buAutoNum type="arabicPeriod"/>
            </a:pPr>
            <a:r>
              <a:rPr lang="nl-NL" b="1" dirty="0">
                <a:latin typeface="Segoe UI Light" panose="020B0502040204020203" pitchFamily="34" charset="0"/>
                <a:ea typeface="Calibri" panose="020F0502020204030204" pitchFamily="34" charset="0"/>
                <a:cs typeface="Segoe UI Light" panose="020B0502040204020203" pitchFamily="34" charset="0"/>
              </a:rPr>
              <a:t>Apparaten niet op stand-by zetten, maar volledig uitschakelen (bv. tv-ontvanger, de tv, stereo, bluetooth luidsprekers, soundbars en Playstations). </a:t>
            </a:r>
          </a:p>
          <a:p>
            <a:pPr marL="342900" indent="-342900">
              <a:lnSpc>
                <a:spcPct val="107000"/>
              </a:lnSpc>
              <a:spcAft>
                <a:spcPts val="800"/>
              </a:spcAft>
              <a:buFont typeface="+mj-lt"/>
              <a:buAutoNum type="arabicPeriod"/>
            </a:pPr>
            <a:r>
              <a:rPr lang="nl-NL" b="1" dirty="0">
                <a:effectLst/>
                <a:latin typeface="Segoe UI Light" panose="020B0502040204020203" pitchFamily="34" charset="0"/>
                <a:ea typeface="Calibri" panose="020F0502020204030204" pitchFamily="34" charset="0"/>
                <a:cs typeface="Segoe UI Light" panose="020B0502040204020203" pitchFamily="34" charset="0"/>
              </a:rPr>
              <a:t>Koud douchen thuis.</a:t>
            </a:r>
          </a:p>
          <a:p>
            <a:pPr marL="342900" indent="-342900">
              <a:lnSpc>
                <a:spcPct val="107000"/>
              </a:lnSpc>
              <a:spcAft>
                <a:spcPts val="800"/>
              </a:spcAft>
              <a:buFont typeface="+mj-lt"/>
              <a:buAutoNum type="arabicPeriod"/>
            </a:pPr>
            <a:r>
              <a:rPr lang="nl-NL" b="1" dirty="0">
                <a:latin typeface="Segoe UI Light" panose="020B0502040204020203" pitchFamily="34" charset="0"/>
                <a:ea typeface="Calibri" panose="020F0502020204030204" pitchFamily="34" charset="0"/>
                <a:cs typeface="Segoe UI Light" panose="020B0502040204020203" pitchFamily="34" charset="0"/>
              </a:rPr>
              <a:t>Verwarming op 19 graden of lager zetten.</a:t>
            </a:r>
          </a:p>
          <a:p>
            <a:pPr marL="342900" indent="-342900">
              <a:lnSpc>
                <a:spcPct val="107000"/>
              </a:lnSpc>
              <a:spcAft>
                <a:spcPts val="800"/>
              </a:spcAft>
              <a:buFont typeface="+mj-lt"/>
              <a:buAutoNum type="arabicPeriod"/>
            </a:pPr>
            <a:r>
              <a:rPr lang="nl-NL" b="1" dirty="0">
                <a:latin typeface="Segoe UI Light" panose="020B0502040204020203" pitchFamily="34" charset="0"/>
                <a:ea typeface="Calibri" panose="020F0502020204030204" pitchFamily="34" charset="0"/>
                <a:cs typeface="Segoe UI Light" panose="020B0502040204020203" pitchFamily="34" charset="0"/>
              </a:rPr>
              <a:t>Slaapkamer helemaal niet verwarmen.</a:t>
            </a:r>
          </a:p>
          <a:p>
            <a:pPr marL="342900" indent="-342900">
              <a:lnSpc>
                <a:spcPct val="107000"/>
              </a:lnSpc>
              <a:spcAft>
                <a:spcPts val="800"/>
              </a:spcAft>
              <a:buFont typeface="+mj-lt"/>
              <a:buAutoNum type="arabicPeriod"/>
            </a:pPr>
            <a:r>
              <a:rPr lang="nl-NL" b="1" dirty="0">
                <a:effectLst/>
                <a:latin typeface="Segoe UI Light" panose="020B0502040204020203" pitchFamily="34" charset="0"/>
                <a:ea typeface="Calibri" panose="020F0502020204030204" pitchFamily="34" charset="0"/>
                <a:cs typeface="Segoe UI Light" panose="020B0502040204020203" pitchFamily="34" charset="0"/>
              </a:rPr>
              <a:t>Mobiele oplader uit de stopcontacten halen zodra het mobieltje vol is – ook ´s nachts.</a:t>
            </a:r>
          </a:p>
          <a:p>
            <a:pPr marL="342900" indent="-342900">
              <a:lnSpc>
                <a:spcPct val="107000"/>
              </a:lnSpc>
              <a:spcAft>
                <a:spcPts val="800"/>
              </a:spcAft>
              <a:buFont typeface="+mj-lt"/>
              <a:buAutoNum type="arabicPeriod"/>
            </a:pPr>
            <a:r>
              <a:rPr lang="nl-NL" b="1" dirty="0">
                <a:effectLst/>
                <a:latin typeface="Segoe UI Light" panose="020B0502040204020203" pitchFamily="34" charset="0"/>
                <a:ea typeface="Calibri" panose="020F0502020204030204" pitchFamily="34" charset="0"/>
                <a:cs typeface="Segoe UI Light" panose="020B0502040204020203" pitchFamily="34" charset="0"/>
              </a:rPr>
              <a:t>Lichten uitzetten in kamers waar je niet bent.</a:t>
            </a:r>
          </a:p>
        </p:txBody>
      </p:sp>
    </p:spTree>
    <p:extLst>
      <p:ext uri="{BB962C8B-B14F-4D97-AF65-F5344CB8AC3E}">
        <p14:creationId xmlns:p14="http://schemas.microsoft.com/office/powerpoint/2010/main" val="163927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7">
            <a:extLst>
              <a:ext uri="{FF2B5EF4-FFF2-40B4-BE49-F238E27FC236}">
                <a16:creationId xmlns:a16="http://schemas.microsoft.com/office/drawing/2014/main" id="{C0674632-F21C-4F3E-9873-EB3B371F3BFA}"/>
              </a:ext>
            </a:extLst>
          </p:cNvPr>
          <p:cNvSpPr/>
          <p:nvPr/>
        </p:nvSpPr>
        <p:spPr>
          <a:xfrm>
            <a:off x="431144" y="2626049"/>
            <a:ext cx="7500116" cy="6882302"/>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Textfeld 12">
            <a:extLst>
              <a:ext uri="{FF2B5EF4-FFF2-40B4-BE49-F238E27FC236}">
                <a16:creationId xmlns:a16="http://schemas.microsoft.com/office/drawing/2014/main" id="{B83DD0AD-238C-4746-A176-D0832D18E20B}"/>
              </a:ext>
            </a:extLst>
          </p:cNvPr>
          <p:cNvSpPr txBox="1"/>
          <p:nvPr/>
        </p:nvSpPr>
        <p:spPr>
          <a:xfrm>
            <a:off x="709503" y="2880972"/>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JE EIGEN MENING UITDRUKKEN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vind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geloof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van mening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Volgens mij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Naar mijn mening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Als je het mij vraagt,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geloof van wel / van niet.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vind van wel / van niet.</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AF3F33FC-616D-46BB-AB04-46A8A7D23CA9}"/>
              </a:ext>
            </a:extLst>
          </p:cNvPr>
          <p:cNvSpPr/>
          <p:nvPr/>
        </p:nvSpPr>
        <p:spPr>
          <a:xfrm>
            <a:off x="380752" y="1938803"/>
            <a:ext cx="7550508" cy="54843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0511"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31144" y="737405"/>
            <a:ext cx="721258" cy="707886"/>
          </a:xfrm>
          <a:prstGeom prst="rect">
            <a:avLst/>
          </a:prstGeom>
          <a:noFill/>
        </p:spPr>
        <p:txBody>
          <a:bodyPr wrap="square" rtlCol="0">
            <a:spAutoFit/>
          </a:bodyPr>
          <a:lstStyle/>
          <a:p>
            <a:r>
              <a:rPr lang="nl-BE" sz="4000" dirty="0">
                <a:solidFill>
                  <a:schemeClr val="bg1"/>
                </a:solidFill>
              </a:rPr>
              <a:t>  3</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367335"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Taalhulp: je mening uitdrukken &amp; discussiëren</a:t>
            </a:r>
            <a:endParaRPr lang="nl-BE" b="1" dirty="0">
              <a:solidFill>
                <a:schemeClr val="bg1"/>
              </a:solidFill>
              <a:latin typeface="Segoe UI" panose="020B0502040204020203"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683BC6B2-5F3F-41F9-BC0E-15B08F8A177B}"/>
              </a:ext>
            </a:extLst>
          </p:cNvPr>
          <p:cNvSpPr txBox="1"/>
          <p:nvPr/>
        </p:nvSpPr>
        <p:spPr>
          <a:xfrm>
            <a:off x="709503" y="8579176"/>
            <a:ext cx="2437109" cy="663258"/>
          </a:xfrm>
          <a:prstGeom prst="rect">
            <a:avLst/>
          </a:prstGeom>
          <a:noFill/>
        </p:spPr>
        <p:txBody>
          <a:bodyPr wrap="square">
            <a:spAutoFit/>
          </a:bodyPr>
          <a:lstStyle/>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Uit: </a:t>
            </a:r>
            <a:r>
              <a:rPr lang="nl-NL" dirty="0" err="1">
                <a:latin typeface="Segoe UI" panose="020B0502040204020203" pitchFamily="34" charset="0"/>
                <a:ea typeface="Calibri" panose="020F0502020204030204" pitchFamily="34" charset="0"/>
                <a:cs typeface="Segoe UI" panose="020B0502040204020203" pitchFamily="34" charset="0"/>
              </a:rPr>
              <a:t>Hobbelink</a:t>
            </a:r>
            <a:r>
              <a:rPr lang="nl-NL" dirty="0">
                <a:latin typeface="Segoe UI" panose="020B0502040204020203" pitchFamily="34" charset="0"/>
                <a:ea typeface="Calibri" panose="020F0502020204030204" pitchFamily="34" charset="0"/>
                <a:cs typeface="Segoe UI" panose="020B0502040204020203" pitchFamily="34" charset="0"/>
              </a:rPr>
              <a:t>/Lücke 2018:60-61</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0" name="Textfeld 19">
            <a:extLst>
              <a:ext uri="{FF2B5EF4-FFF2-40B4-BE49-F238E27FC236}">
                <a16:creationId xmlns:a16="http://schemas.microsoft.com/office/drawing/2014/main" id="{4E04E414-2F1E-49C8-BB26-FA2C6814CC25}"/>
              </a:ext>
            </a:extLst>
          </p:cNvPr>
          <p:cNvSpPr txBox="1"/>
          <p:nvPr/>
        </p:nvSpPr>
        <p:spPr>
          <a:xfrm>
            <a:off x="709503" y="6089208"/>
            <a:ext cx="3547544" cy="214507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VRAGEN NAAR DE MENING VAN IEMAND ANDERS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vind jij?</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Hoe denk jij hierover?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is jouw mening?</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Kun je je standpunt (in het kort) toelichten?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B17044F-6451-4F86-A8D3-67FFBB47AA23}"/>
              </a:ext>
            </a:extLst>
          </p:cNvPr>
          <p:cNvSpPr txBox="1"/>
          <p:nvPr/>
        </p:nvSpPr>
        <p:spPr>
          <a:xfrm>
            <a:off x="4257047" y="2880972"/>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HET (NIET) EENS ZIJN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het ermee eens./Ik ben het er niet mee eens.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ben het (niet) met je eens.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denk er precies zo/heel anders over.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a:t>
            </a:r>
            <a:r>
              <a:rPr lang="nl-NL" dirty="0">
                <a:latin typeface="Segoe UI" panose="020B0502040204020203" pitchFamily="34" charset="0"/>
                <a:ea typeface="Calibri" panose="020F0502020204030204" pitchFamily="34" charset="0"/>
                <a:cs typeface="Segoe UI" panose="020B0502040204020203" pitchFamily="34" charset="0"/>
              </a:rPr>
              <a:t> hebt helemaal gelijk/ongelijk.</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klopt (niet</a:t>
            </a:r>
            <a:r>
              <a:rPr lang="nl-NL" dirty="0">
                <a:latin typeface="Segoe UI" panose="020B0502040204020203" pitchFamily="34" charset="0"/>
                <a:ea typeface="Calibri" panose="020F0502020204030204" pitchFamily="34" charset="0"/>
                <a:cs typeface="Segoe UI" panose="020B0502040204020203" pitchFamily="34" charset="0"/>
              </a:rPr>
              <a: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a:t>
            </a:r>
            <a:r>
              <a:rPr lang="nl-NL" dirty="0">
                <a:latin typeface="Segoe UI" panose="020B0502040204020203" pitchFamily="34" charset="0"/>
                <a:ea typeface="Calibri" panose="020F0502020204030204" pitchFamily="34" charset="0"/>
                <a:cs typeface="Segoe UI" panose="020B0502040204020203" pitchFamily="34" charset="0"/>
              </a:rPr>
              <a:t>(niet) waar.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misschien wel zo, maar</a:t>
            </a:r>
            <a:r>
              <a:rPr lang="nl-NL" dirty="0">
                <a:latin typeface="Segoe UI" panose="020B0502040204020203" pitchFamily="34" charset="0"/>
                <a:ea typeface="Calibri" panose="020F0502020204030204" pitchFamily="34" charset="0"/>
                <a:cs typeface="Segoe UI" panose="020B0502040204020203" pitchFamily="34" charset="0"/>
              </a:rPr>
              <a:t> …</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2" name="Textfeld 21">
            <a:extLst>
              <a:ext uri="{FF2B5EF4-FFF2-40B4-BE49-F238E27FC236}">
                <a16:creationId xmlns:a16="http://schemas.microsoft.com/office/drawing/2014/main" id="{6824EC7E-71C0-4E94-80B0-F7E2C473474F}"/>
              </a:ext>
            </a:extLst>
          </p:cNvPr>
          <p:cNvSpPr txBox="1"/>
          <p:nvPr/>
        </p:nvSpPr>
        <p:spPr>
          <a:xfrm>
            <a:off x="4257047" y="6075231"/>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REAGEREN OP JE DISCUSSIEPARTNERS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Sorry, zou je me willen laten uitspreken, alsjeblieft?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 zei daarnet … . Maar vind je niet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bedoel je precies?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Weet je dat zeker?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Kun je die uitspraak met argumenten onderbouwen?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9175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4" y="1941854"/>
            <a:ext cx="7553393" cy="2028897"/>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SPREKEN &amp; SCHRIJVEN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1754326"/>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De meesten zijn het ermee eens: Nederland moet meer energie besparen (zie ook        en       ). Er komt minder gas uit Rusland en de kosten voor gas zijn enorm gestegen. </a:t>
            </a:r>
          </a:p>
          <a:p>
            <a:endParaRPr lang="nl-NL" b="1" dirty="0">
              <a:solidFill>
                <a:schemeClr val="bg1"/>
              </a:solidFill>
              <a:latin typeface="Segoe UI" panose="020B0502040204020203" pitchFamily="34" charset="0"/>
              <a:cs typeface="Segoe UI" panose="020B0502040204020203" pitchFamily="34" charset="0"/>
            </a:endParaRPr>
          </a:p>
          <a:p>
            <a:r>
              <a:rPr lang="nl-NL" b="1" dirty="0">
                <a:solidFill>
                  <a:schemeClr val="bg1"/>
                </a:solidFill>
                <a:latin typeface="Segoe UI" panose="020B0502040204020203" pitchFamily="34" charset="0"/>
                <a:cs typeface="Segoe UI" panose="020B0502040204020203" pitchFamily="34" charset="0"/>
              </a:rPr>
              <a:t>Is het misschien een oplossing om meer eigen gas te winnen in Nederland? </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31" name="Textfeld 30">
            <a:extLst>
              <a:ext uri="{FF2B5EF4-FFF2-40B4-BE49-F238E27FC236}">
                <a16:creationId xmlns:a16="http://schemas.microsoft.com/office/drawing/2014/main" id="{FD54EE1E-3E63-C029-9208-AFA92DF5FD92}"/>
              </a:ext>
            </a:extLst>
          </p:cNvPr>
          <p:cNvSpPr txBox="1"/>
          <p:nvPr/>
        </p:nvSpPr>
        <p:spPr>
          <a:xfrm>
            <a:off x="716803" y="7843518"/>
            <a:ext cx="2518723" cy="646331"/>
          </a:xfrm>
          <a:prstGeom prst="rect">
            <a:avLst/>
          </a:prstGeom>
          <a:noFill/>
        </p:spPr>
        <p:txBody>
          <a:bodyPr wrap="square">
            <a:spAutoFit/>
          </a:bodyPr>
          <a:lstStyle/>
          <a:p>
            <a:r>
              <a:rPr lang="de-DE" b="0" i="0" dirty="0" err="1">
                <a:solidFill>
                  <a:srgbClr val="000000"/>
                </a:solidFill>
                <a:effectLst/>
                <a:latin typeface="Segoe UI" panose="020B0502040204020203" pitchFamily="34" charset="0"/>
                <a:cs typeface="Segoe UI" panose="020B0502040204020203" pitchFamily="34" charset="0"/>
              </a:rPr>
              <a:t>Gaswinningsinstallatie</a:t>
            </a:r>
            <a:r>
              <a:rPr lang="de-DE" b="0" i="0" dirty="0">
                <a:solidFill>
                  <a:srgbClr val="000000"/>
                </a:solidFill>
                <a:effectLst/>
                <a:latin typeface="Segoe UI" panose="020B0502040204020203" pitchFamily="34" charset="0"/>
                <a:cs typeface="Segoe UI" panose="020B0502040204020203" pitchFamily="34" charset="0"/>
              </a:rPr>
              <a:t> in </a:t>
            </a:r>
            <a:r>
              <a:rPr lang="de-DE" b="0" i="0" dirty="0" err="1">
                <a:solidFill>
                  <a:srgbClr val="000000"/>
                </a:solidFill>
                <a:effectLst/>
                <a:latin typeface="Segoe UI" panose="020B0502040204020203" pitchFamily="34" charset="0"/>
                <a:cs typeface="Segoe UI" panose="020B0502040204020203" pitchFamily="34" charset="0"/>
              </a:rPr>
              <a:t>Nederland</a:t>
            </a:r>
            <a:endParaRPr lang="de-DE" dirty="0">
              <a:latin typeface="Segoe UI" panose="020B0502040204020203" pitchFamily="34" charset="0"/>
              <a:cs typeface="Segoe UI" panose="020B0502040204020203" pitchFamily="34" charset="0"/>
            </a:endParaRPr>
          </a:p>
        </p:txBody>
      </p:sp>
      <p:pic>
        <p:nvPicPr>
          <p:cNvPr id="7" name="Grafik 6">
            <a:extLst>
              <a:ext uri="{FF2B5EF4-FFF2-40B4-BE49-F238E27FC236}">
                <a16:creationId xmlns:a16="http://schemas.microsoft.com/office/drawing/2014/main" id="{31982637-3816-75D6-9D74-54AFA7AEF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294" y="4429892"/>
            <a:ext cx="4654666" cy="4366923"/>
          </a:xfrm>
          <a:prstGeom prst="rect">
            <a:avLst/>
          </a:prstGeom>
        </p:spPr>
      </p:pic>
      <p:pic>
        <p:nvPicPr>
          <p:cNvPr id="29" name="Grafik 28">
            <a:extLst>
              <a:ext uri="{FF2B5EF4-FFF2-40B4-BE49-F238E27FC236}">
                <a16:creationId xmlns:a16="http://schemas.microsoft.com/office/drawing/2014/main" id="{7B9B40B8-C9D7-B89C-5A8C-A2CFE392E97C}"/>
              </a:ext>
            </a:extLst>
          </p:cNvPr>
          <p:cNvPicPr>
            <a:picLocks noChangeAspect="1"/>
          </p:cNvPicPr>
          <p:nvPr/>
        </p:nvPicPr>
        <p:blipFill>
          <a:blip r:embed="rId4"/>
          <a:stretch>
            <a:fillRect/>
          </a:stretch>
        </p:blipFill>
        <p:spPr>
          <a:xfrm>
            <a:off x="716803" y="5383188"/>
            <a:ext cx="3692373" cy="2460330"/>
          </a:xfrm>
          <a:prstGeom prst="rect">
            <a:avLst/>
          </a:prstGeom>
          <a:ln w="63500">
            <a:solidFill>
              <a:schemeClr val="bg1"/>
            </a:solidFill>
          </a:ln>
        </p:spPr>
      </p:pic>
      <p:sp>
        <p:nvSpPr>
          <p:cNvPr id="9" name="Textfeld 8">
            <a:extLst>
              <a:ext uri="{FF2B5EF4-FFF2-40B4-BE49-F238E27FC236}">
                <a16:creationId xmlns:a16="http://schemas.microsoft.com/office/drawing/2014/main" id="{51D7BBBD-07D7-93E7-63EC-032202149C3E}"/>
              </a:ext>
            </a:extLst>
          </p:cNvPr>
          <p:cNvSpPr txBox="1"/>
          <p:nvPr/>
        </p:nvSpPr>
        <p:spPr>
          <a:xfrm>
            <a:off x="3269294" y="8831416"/>
            <a:ext cx="4650743" cy="369332"/>
          </a:xfrm>
          <a:prstGeom prst="rect">
            <a:avLst/>
          </a:prstGeom>
          <a:noFill/>
        </p:spPr>
        <p:txBody>
          <a:bodyPr wrap="square">
            <a:spAutoFit/>
          </a:bodyPr>
          <a:lstStyle/>
          <a:p>
            <a:r>
              <a:rPr lang="nl-NL" dirty="0">
                <a:solidFill>
                  <a:srgbClr val="000000"/>
                </a:solidFill>
                <a:latin typeface="Segoe UI" panose="020B0502040204020203" pitchFamily="34" charset="0"/>
                <a:cs typeface="Segoe UI" panose="020B0502040204020203" pitchFamily="34" charset="0"/>
              </a:rPr>
              <a:t>Aardgasvelden in Nederland </a:t>
            </a:r>
            <a:endParaRPr lang="de-DE" dirty="0">
              <a:solidFill>
                <a:srgbClr val="000000"/>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33CB83EC-87A2-0BDB-7AD8-DE67AD863D6C}"/>
              </a:ext>
            </a:extLst>
          </p:cNvPr>
          <p:cNvPicPr>
            <a:picLocks noChangeAspect="1"/>
          </p:cNvPicPr>
          <p:nvPr/>
        </p:nvPicPr>
        <p:blipFill>
          <a:blip r:embed="rId5"/>
          <a:stretch>
            <a:fillRect/>
          </a:stretch>
        </p:blipFill>
        <p:spPr>
          <a:xfrm>
            <a:off x="2634447" y="2420079"/>
            <a:ext cx="334221" cy="219882"/>
          </a:xfrm>
          <a:prstGeom prst="rect">
            <a:avLst/>
          </a:prstGeom>
        </p:spPr>
      </p:pic>
      <p:pic>
        <p:nvPicPr>
          <p:cNvPr id="6" name="Grafik 5">
            <a:extLst>
              <a:ext uri="{FF2B5EF4-FFF2-40B4-BE49-F238E27FC236}">
                <a16:creationId xmlns:a16="http://schemas.microsoft.com/office/drawing/2014/main" id="{05E73504-355C-45CD-D3CE-117A5BD625F4}"/>
              </a:ext>
            </a:extLst>
          </p:cNvPr>
          <p:cNvPicPr>
            <a:picLocks noChangeAspect="1"/>
          </p:cNvPicPr>
          <p:nvPr/>
        </p:nvPicPr>
        <p:blipFill>
          <a:blip r:embed="rId6"/>
          <a:stretch>
            <a:fillRect/>
          </a:stretch>
        </p:blipFill>
        <p:spPr>
          <a:xfrm>
            <a:off x="3413810" y="2417147"/>
            <a:ext cx="334221" cy="222814"/>
          </a:xfrm>
          <a:prstGeom prst="rect">
            <a:avLst/>
          </a:prstGeom>
        </p:spPr>
      </p:pic>
    </p:spTree>
    <p:extLst>
      <p:ext uri="{BB962C8B-B14F-4D97-AF65-F5344CB8AC3E}">
        <p14:creationId xmlns:p14="http://schemas.microsoft.com/office/powerpoint/2010/main" val="204396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4" y="1941854"/>
            <a:ext cx="7553393" cy="1177127"/>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Je ziet een kaart van de aardgasvelden in Nederland, waar de Nederlandse Aardolie Maatschappij (NAM) gas mag winnen. Beschrijf de kaart. Wat valt op?</a:t>
            </a:r>
          </a:p>
        </p:txBody>
      </p:sp>
      <p:sp>
        <p:nvSpPr>
          <p:cNvPr id="22" name="TextBox 16">
            <a:extLst>
              <a:ext uri="{FF2B5EF4-FFF2-40B4-BE49-F238E27FC236}">
                <a16:creationId xmlns:a16="http://schemas.microsoft.com/office/drawing/2014/main" id="{1AD17060-4010-4319-952D-FA0F787ABC18}"/>
              </a:ext>
            </a:extLst>
          </p:cNvPr>
          <p:cNvSpPr txBox="1"/>
          <p:nvPr/>
        </p:nvSpPr>
        <p:spPr>
          <a:xfrm>
            <a:off x="247763" y="737405"/>
            <a:ext cx="1056006" cy="707886"/>
          </a:xfrm>
          <a:prstGeom prst="rect">
            <a:avLst/>
          </a:prstGeom>
          <a:noFill/>
        </p:spPr>
        <p:txBody>
          <a:bodyPr wrap="square" rtlCol="0">
            <a:spAutoFit/>
          </a:bodyPr>
          <a:lstStyle/>
          <a:p>
            <a:r>
              <a:rPr lang="nl-BE" sz="4000" dirty="0">
                <a:solidFill>
                  <a:schemeClr val="bg1"/>
                </a:solidFill>
              </a:rPr>
              <a:t>  4A</a:t>
            </a:r>
          </a:p>
        </p:txBody>
      </p:sp>
      <p:pic>
        <p:nvPicPr>
          <p:cNvPr id="7" name="Grafik 6">
            <a:extLst>
              <a:ext uri="{FF2B5EF4-FFF2-40B4-BE49-F238E27FC236}">
                <a16:creationId xmlns:a16="http://schemas.microsoft.com/office/drawing/2014/main" id="{31982637-3816-75D6-9D74-54AFA7AEF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51" y="3464046"/>
            <a:ext cx="5690531" cy="5338752"/>
          </a:xfrm>
          <a:prstGeom prst="rect">
            <a:avLst/>
          </a:prstGeom>
        </p:spPr>
      </p:pic>
      <p:sp>
        <p:nvSpPr>
          <p:cNvPr id="9" name="Textfeld 8">
            <a:extLst>
              <a:ext uri="{FF2B5EF4-FFF2-40B4-BE49-F238E27FC236}">
                <a16:creationId xmlns:a16="http://schemas.microsoft.com/office/drawing/2014/main" id="{51D7BBBD-07D7-93E7-63EC-032202149C3E}"/>
              </a:ext>
            </a:extLst>
          </p:cNvPr>
          <p:cNvSpPr txBox="1"/>
          <p:nvPr/>
        </p:nvSpPr>
        <p:spPr>
          <a:xfrm>
            <a:off x="753451" y="8852907"/>
            <a:ext cx="7166586" cy="646331"/>
          </a:xfrm>
          <a:prstGeom prst="rect">
            <a:avLst/>
          </a:prstGeom>
          <a:noFill/>
        </p:spPr>
        <p:txBody>
          <a:bodyPr wrap="square">
            <a:spAutoFit/>
          </a:bodyPr>
          <a:lstStyle/>
          <a:p>
            <a:r>
              <a:rPr lang="nl-NL" dirty="0">
                <a:solidFill>
                  <a:srgbClr val="000000"/>
                </a:solidFill>
                <a:latin typeface="Segoe UI" panose="020B0502040204020203" pitchFamily="34" charset="0"/>
                <a:cs typeface="Segoe UI" panose="020B0502040204020203" pitchFamily="34" charset="0"/>
              </a:rPr>
              <a:t>Aardgasvelden in Nederland (concessies van de NAM in Nederland), kaart uit 2008</a:t>
            </a:r>
            <a:endParaRPr lang="de-DE"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1675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4" y="1941855"/>
            <a:ext cx="7553393" cy="114495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923330"/>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Vertel wat je te weten komt over de actuele discussie rond de gaswinning in Groningen via de volgende koppen en welke vragen je over dit onderwerp hebt.</a:t>
            </a:r>
          </a:p>
        </p:txBody>
      </p:sp>
      <p:sp>
        <p:nvSpPr>
          <p:cNvPr id="22" name="TextBox 16">
            <a:extLst>
              <a:ext uri="{FF2B5EF4-FFF2-40B4-BE49-F238E27FC236}">
                <a16:creationId xmlns:a16="http://schemas.microsoft.com/office/drawing/2014/main" id="{1AD17060-4010-4319-952D-FA0F787ABC18}"/>
              </a:ext>
            </a:extLst>
          </p:cNvPr>
          <p:cNvSpPr txBox="1"/>
          <p:nvPr/>
        </p:nvSpPr>
        <p:spPr>
          <a:xfrm>
            <a:off x="200416" y="737405"/>
            <a:ext cx="1262933" cy="707886"/>
          </a:xfrm>
          <a:prstGeom prst="rect">
            <a:avLst/>
          </a:prstGeom>
          <a:noFill/>
        </p:spPr>
        <p:txBody>
          <a:bodyPr wrap="square" rtlCol="0">
            <a:spAutoFit/>
          </a:bodyPr>
          <a:lstStyle/>
          <a:p>
            <a:r>
              <a:rPr lang="nl-BE" sz="4000" dirty="0">
                <a:solidFill>
                  <a:schemeClr val="bg1"/>
                </a:solidFill>
              </a:rPr>
              <a:t>  4B</a:t>
            </a:r>
          </a:p>
        </p:txBody>
      </p:sp>
      <p:sp>
        <p:nvSpPr>
          <p:cNvPr id="21" name="Textfeld 20">
            <a:extLst>
              <a:ext uri="{FF2B5EF4-FFF2-40B4-BE49-F238E27FC236}">
                <a16:creationId xmlns:a16="http://schemas.microsoft.com/office/drawing/2014/main" id="{49B00247-C842-91FC-AEAD-109891FD6289}"/>
              </a:ext>
            </a:extLst>
          </p:cNvPr>
          <p:cNvSpPr txBox="1"/>
          <p:nvPr/>
        </p:nvSpPr>
        <p:spPr>
          <a:xfrm>
            <a:off x="7515683" y="6049593"/>
            <a:ext cx="447241" cy="523220"/>
          </a:xfrm>
          <a:prstGeom prst="rect">
            <a:avLst/>
          </a:prstGeom>
          <a:noFill/>
        </p:spPr>
        <p:txBody>
          <a:bodyPr wrap="square" rtlCol="0">
            <a:spAutoFit/>
          </a:bodyPr>
          <a:lstStyle/>
          <a:p>
            <a:r>
              <a:rPr lang="de-DE" sz="2800" b="1" dirty="0">
                <a:solidFill>
                  <a:srgbClr val="008080"/>
                </a:solidFill>
              </a:rPr>
              <a:t>B</a:t>
            </a:r>
          </a:p>
        </p:txBody>
      </p:sp>
      <p:sp>
        <p:nvSpPr>
          <p:cNvPr id="23" name="Textfeld 22">
            <a:extLst>
              <a:ext uri="{FF2B5EF4-FFF2-40B4-BE49-F238E27FC236}">
                <a16:creationId xmlns:a16="http://schemas.microsoft.com/office/drawing/2014/main" id="{34DABB4F-18A1-1C6A-8B6D-EBF21CA96135}"/>
              </a:ext>
            </a:extLst>
          </p:cNvPr>
          <p:cNvSpPr txBox="1"/>
          <p:nvPr/>
        </p:nvSpPr>
        <p:spPr>
          <a:xfrm>
            <a:off x="1139397" y="7366067"/>
            <a:ext cx="447241" cy="523220"/>
          </a:xfrm>
          <a:prstGeom prst="rect">
            <a:avLst/>
          </a:prstGeom>
          <a:noFill/>
        </p:spPr>
        <p:txBody>
          <a:bodyPr wrap="square" rtlCol="0">
            <a:spAutoFit/>
          </a:bodyPr>
          <a:lstStyle/>
          <a:p>
            <a:r>
              <a:rPr lang="de-DE" sz="2800" b="1" dirty="0">
                <a:solidFill>
                  <a:srgbClr val="008080"/>
                </a:solidFill>
              </a:rPr>
              <a:t>C</a:t>
            </a:r>
          </a:p>
        </p:txBody>
      </p:sp>
      <p:sp>
        <p:nvSpPr>
          <p:cNvPr id="24" name="Textfeld 23">
            <a:extLst>
              <a:ext uri="{FF2B5EF4-FFF2-40B4-BE49-F238E27FC236}">
                <a16:creationId xmlns:a16="http://schemas.microsoft.com/office/drawing/2014/main" id="{548C6426-C1CB-6008-DC30-75D1ABBFCF28}"/>
              </a:ext>
            </a:extLst>
          </p:cNvPr>
          <p:cNvSpPr txBox="1"/>
          <p:nvPr/>
        </p:nvSpPr>
        <p:spPr>
          <a:xfrm>
            <a:off x="722680" y="4113597"/>
            <a:ext cx="447241" cy="523220"/>
          </a:xfrm>
          <a:prstGeom prst="rect">
            <a:avLst/>
          </a:prstGeom>
          <a:noFill/>
        </p:spPr>
        <p:txBody>
          <a:bodyPr wrap="square" rtlCol="0">
            <a:spAutoFit/>
          </a:bodyPr>
          <a:lstStyle/>
          <a:p>
            <a:r>
              <a:rPr lang="de-DE" sz="2800" b="1" dirty="0">
                <a:solidFill>
                  <a:srgbClr val="008080"/>
                </a:solidFill>
              </a:rPr>
              <a:t>A</a:t>
            </a:r>
          </a:p>
        </p:txBody>
      </p:sp>
      <p:pic>
        <p:nvPicPr>
          <p:cNvPr id="3" name="Grafik 2">
            <a:extLst>
              <a:ext uri="{FF2B5EF4-FFF2-40B4-BE49-F238E27FC236}">
                <a16:creationId xmlns:a16="http://schemas.microsoft.com/office/drawing/2014/main" id="{C829FDE1-3669-F48B-162A-17976A1F4BA2}"/>
              </a:ext>
            </a:extLst>
          </p:cNvPr>
          <p:cNvPicPr>
            <a:picLocks noChangeAspect="1"/>
          </p:cNvPicPr>
          <p:nvPr/>
        </p:nvPicPr>
        <p:blipFill>
          <a:blip r:embed="rId3"/>
          <a:stretch>
            <a:fillRect/>
          </a:stretch>
        </p:blipFill>
        <p:spPr>
          <a:xfrm>
            <a:off x="571346" y="6140096"/>
            <a:ext cx="6852661" cy="865434"/>
          </a:xfrm>
          <a:prstGeom prst="rect">
            <a:avLst/>
          </a:prstGeom>
        </p:spPr>
      </p:pic>
      <p:pic>
        <p:nvPicPr>
          <p:cNvPr id="4" name="Grafik 3">
            <a:extLst>
              <a:ext uri="{FF2B5EF4-FFF2-40B4-BE49-F238E27FC236}">
                <a16:creationId xmlns:a16="http://schemas.microsoft.com/office/drawing/2014/main" id="{A7DB37BB-0E11-735E-BECD-74BF496AF5EB}"/>
              </a:ext>
            </a:extLst>
          </p:cNvPr>
          <p:cNvPicPr>
            <a:picLocks noChangeAspect="1"/>
          </p:cNvPicPr>
          <p:nvPr/>
        </p:nvPicPr>
        <p:blipFill>
          <a:blip r:embed="rId4"/>
          <a:stretch>
            <a:fillRect/>
          </a:stretch>
        </p:blipFill>
        <p:spPr>
          <a:xfrm>
            <a:off x="1600746" y="7441267"/>
            <a:ext cx="6324600" cy="1409700"/>
          </a:xfrm>
          <a:prstGeom prst="rect">
            <a:avLst/>
          </a:prstGeom>
        </p:spPr>
      </p:pic>
      <p:pic>
        <p:nvPicPr>
          <p:cNvPr id="7" name="Grafik 6">
            <a:extLst>
              <a:ext uri="{FF2B5EF4-FFF2-40B4-BE49-F238E27FC236}">
                <a16:creationId xmlns:a16="http://schemas.microsoft.com/office/drawing/2014/main" id="{5478BC6A-9009-6CD6-8392-08B870B79D01}"/>
              </a:ext>
            </a:extLst>
          </p:cNvPr>
          <p:cNvPicPr>
            <a:picLocks noChangeAspect="1"/>
          </p:cNvPicPr>
          <p:nvPr/>
        </p:nvPicPr>
        <p:blipFill>
          <a:blip r:embed="rId5"/>
          <a:stretch>
            <a:fillRect/>
          </a:stretch>
        </p:blipFill>
        <p:spPr>
          <a:xfrm>
            <a:off x="1176975" y="4141455"/>
            <a:ext cx="6626283" cy="1144958"/>
          </a:xfrm>
          <a:prstGeom prst="rect">
            <a:avLst/>
          </a:prstGeom>
        </p:spPr>
      </p:pic>
      <p:sp>
        <p:nvSpPr>
          <p:cNvPr id="2" name="Textfeld 1">
            <a:extLst>
              <a:ext uri="{FF2B5EF4-FFF2-40B4-BE49-F238E27FC236}">
                <a16:creationId xmlns:a16="http://schemas.microsoft.com/office/drawing/2014/main" id="{E192FDE0-FD70-E306-F9C7-8383B746DB3A}"/>
              </a:ext>
            </a:extLst>
          </p:cNvPr>
          <p:cNvSpPr txBox="1"/>
          <p:nvPr/>
        </p:nvSpPr>
        <p:spPr>
          <a:xfrm>
            <a:off x="4475380" y="5241667"/>
            <a:ext cx="3444657" cy="338554"/>
          </a:xfrm>
          <a:prstGeom prst="rect">
            <a:avLst/>
          </a:prstGeom>
          <a:noFill/>
        </p:spPr>
        <p:txBody>
          <a:bodyPr wrap="square" rtlCol="0">
            <a:spAutoFit/>
          </a:bodyPr>
          <a:lstStyle/>
          <a:p>
            <a:r>
              <a:rPr lang="de-DE" sz="1600" dirty="0">
                <a:solidFill>
                  <a:schemeClr val="bg2">
                    <a:lumMod val="50000"/>
                  </a:schemeClr>
                </a:solidFill>
                <a:latin typeface="Segoe UI" panose="020B0502040204020203" pitchFamily="34" charset="0"/>
                <a:cs typeface="Segoe UI" panose="020B0502040204020203" pitchFamily="34" charset="0"/>
              </a:rPr>
              <a:t>Dagblad van </a:t>
            </a:r>
            <a:r>
              <a:rPr lang="de-DE" sz="1600" dirty="0" err="1">
                <a:solidFill>
                  <a:schemeClr val="bg2">
                    <a:lumMod val="50000"/>
                  </a:schemeClr>
                </a:solidFill>
                <a:latin typeface="Segoe UI" panose="020B0502040204020203" pitchFamily="34" charset="0"/>
                <a:cs typeface="Segoe UI" panose="020B0502040204020203" pitchFamily="34" charset="0"/>
              </a:rPr>
              <a:t>het</a:t>
            </a:r>
            <a:r>
              <a:rPr lang="de-DE" sz="1600" dirty="0">
                <a:solidFill>
                  <a:schemeClr val="bg2">
                    <a:lumMod val="50000"/>
                  </a:schemeClr>
                </a:solidFill>
                <a:latin typeface="Segoe UI" panose="020B0502040204020203" pitchFamily="34" charset="0"/>
                <a:cs typeface="Segoe UI" panose="020B0502040204020203" pitchFamily="34" charset="0"/>
              </a:rPr>
              <a:t> </a:t>
            </a:r>
            <a:r>
              <a:rPr lang="de-DE" sz="1600" dirty="0" err="1">
                <a:solidFill>
                  <a:schemeClr val="bg2">
                    <a:lumMod val="50000"/>
                  </a:schemeClr>
                </a:solidFill>
                <a:latin typeface="Segoe UI" panose="020B0502040204020203" pitchFamily="34" charset="0"/>
                <a:cs typeface="Segoe UI" panose="020B0502040204020203" pitchFamily="34" charset="0"/>
              </a:rPr>
              <a:t>Noorden</a:t>
            </a:r>
            <a:r>
              <a:rPr lang="de-DE" sz="1600" dirty="0">
                <a:solidFill>
                  <a:schemeClr val="bg2">
                    <a:lumMod val="50000"/>
                  </a:schemeClr>
                </a:solidFill>
                <a:latin typeface="Segoe UI" panose="020B0502040204020203" pitchFamily="34" charset="0"/>
                <a:cs typeface="Segoe UI" panose="020B0502040204020203" pitchFamily="34" charset="0"/>
              </a:rPr>
              <a:t>, 06-09-22</a:t>
            </a:r>
          </a:p>
        </p:txBody>
      </p:sp>
      <p:sp>
        <p:nvSpPr>
          <p:cNvPr id="6" name="Textfeld 5">
            <a:extLst>
              <a:ext uri="{FF2B5EF4-FFF2-40B4-BE49-F238E27FC236}">
                <a16:creationId xmlns:a16="http://schemas.microsoft.com/office/drawing/2014/main" id="{E19701FD-53B1-ADE6-A674-54F5B7E750B3}"/>
              </a:ext>
            </a:extLst>
          </p:cNvPr>
          <p:cNvSpPr txBox="1"/>
          <p:nvPr/>
        </p:nvSpPr>
        <p:spPr>
          <a:xfrm>
            <a:off x="4518267" y="8876208"/>
            <a:ext cx="3444657" cy="338554"/>
          </a:xfrm>
          <a:prstGeom prst="rect">
            <a:avLst/>
          </a:prstGeom>
          <a:noFill/>
        </p:spPr>
        <p:txBody>
          <a:bodyPr wrap="square" rtlCol="0">
            <a:spAutoFit/>
          </a:bodyPr>
          <a:lstStyle/>
          <a:p>
            <a:pPr algn="r"/>
            <a:r>
              <a:rPr lang="de-DE" sz="1600" dirty="0" err="1">
                <a:solidFill>
                  <a:schemeClr val="bg2">
                    <a:lumMod val="50000"/>
                  </a:schemeClr>
                </a:solidFill>
                <a:latin typeface="Segoe UI" panose="020B0502040204020203" pitchFamily="34" charset="0"/>
                <a:cs typeface="Segoe UI" panose="020B0502040204020203" pitchFamily="34" charset="0"/>
              </a:rPr>
              <a:t>Algemeen</a:t>
            </a:r>
            <a:r>
              <a:rPr lang="de-DE" sz="1600" dirty="0">
                <a:solidFill>
                  <a:schemeClr val="bg2">
                    <a:lumMod val="50000"/>
                  </a:schemeClr>
                </a:solidFill>
                <a:latin typeface="Segoe UI" panose="020B0502040204020203" pitchFamily="34" charset="0"/>
                <a:cs typeface="Segoe UI" panose="020B0502040204020203" pitchFamily="34" charset="0"/>
              </a:rPr>
              <a:t> Dagblad, 16-09-22</a:t>
            </a:r>
          </a:p>
        </p:txBody>
      </p:sp>
    </p:spTree>
    <p:extLst>
      <p:ext uri="{BB962C8B-B14F-4D97-AF65-F5344CB8AC3E}">
        <p14:creationId xmlns:p14="http://schemas.microsoft.com/office/powerpoint/2010/main" val="84374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4" y="1941854"/>
            <a:ext cx="7553393" cy="1730167"/>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1477328"/>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Het volgende artikel van het NOS Jeugdjournaal van 27 juni 2022 gaat over de gaswinning in Groningen en de gevolgen. Lees de tekst. Probeer onbekende woorden uit de context af te leiden. Lukt dit niet? Zoek de woorden dan uit het woordenboek op of vraag je docent. </a:t>
            </a:r>
          </a:p>
        </p:txBody>
      </p:sp>
      <p:sp>
        <p:nvSpPr>
          <p:cNvPr id="22" name="TextBox 16">
            <a:extLst>
              <a:ext uri="{FF2B5EF4-FFF2-40B4-BE49-F238E27FC236}">
                <a16:creationId xmlns:a16="http://schemas.microsoft.com/office/drawing/2014/main" id="{1AD17060-4010-4319-952D-FA0F787ABC18}"/>
              </a:ext>
            </a:extLst>
          </p:cNvPr>
          <p:cNvSpPr txBox="1"/>
          <p:nvPr/>
        </p:nvSpPr>
        <p:spPr>
          <a:xfrm>
            <a:off x="247763" y="737405"/>
            <a:ext cx="1056006" cy="707886"/>
          </a:xfrm>
          <a:prstGeom prst="rect">
            <a:avLst/>
          </a:prstGeom>
          <a:noFill/>
        </p:spPr>
        <p:txBody>
          <a:bodyPr wrap="square" rtlCol="0">
            <a:spAutoFit/>
          </a:bodyPr>
          <a:lstStyle/>
          <a:p>
            <a:r>
              <a:rPr lang="nl-BE" sz="4000" dirty="0">
                <a:solidFill>
                  <a:schemeClr val="bg1"/>
                </a:solidFill>
              </a:rPr>
              <a:t>  4C</a:t>
            </a:r>
          </a:p>
        </p:txBody>
      </p:sp>
      <p:sp>
        <p:nvSpPr>
          <p:cNvPr id="2" name="Textfeld 1">
            <a:extLst>
              <a:ext uri="{FF2B5EF4-FFF2-40B4-BE49-F238E27FC236}">
                <a16:creationId xmlns:a16="http://schemas.microsoft.com/office/drawing/2014/main" id="{7E35E9F0-C6B7-1305-F618-0B28E39D3AB1}"/>
              </a:ext>
            </a:extLst>
          </p:cNvPr>
          <p:cNvSpPr txBox="1"/>
          <p:nvPr/>
        </p:nvSpPr>
        <p:spPr>
          <a:xfrm>
            <a:off x="1303768" y="3946631"/>
            <a:ext cx="6616270" cy="5262979"/>
          </a:xfrm>
          <a:prstGeom prst="rect">
            <a:avLst/>
          </a:prstGeom>
          <a:noFill/>
        </p:spPr>
        <p:txBody>
          <a:bodyPr wrap="square">
            <a:spAutoFit/>
          </a:bodyPr>
          <a:lstStyle/>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Het is één van de ingewikkeldste en langstdurende problemen in Nederland: de gaswinning in Groningen. Er wordt al jaren gas uit de grond gehaald.</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Maar door de gaswinning ontstaan ook aardbevingen in de provincie. De regering beloofde al vaker om zo snel mogelijk helemaal te stoppen met gas uit de grond halen. En toch wordt er in Groningen nog altijd naar gas geboord.</a:t>
            </a:r>
          </a:p>
          <a:p>
            <a:pPr>
              <a:spcBef>
                <a:spcPts val="600"/>
              </a:spcBef>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Bewoners aan het woord</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Vandaag mochten inwoners van het gebied aan politici van de Tweede Kamer vertellen over hun problemen.</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Volgens de bewoners die vandaag aan het woord waren, hebben ze jarenlang stress gehad door de gevolgen van de gaswinning.</a:t>
            </a: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a:spcBef>
                <a:spcPts val="600"/>
              </a:spcBef>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is het probleem?</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In de provincie Groningen wordt al meer dan 50 jaar gas uit de grond gehaald. Dat wordt in heel Nederland gebruikt. Met het gas kunnen mensen koken en hun huis verwarmen. En het gas wordt ook verkocht aan andere landen.</a:t>
            </a:r>
          </a:p>
        </p:txBody>
      </p:sp>
      <p:sp>
        <p:nvSpPr>
          <p:cNvPr id="6" name="Textfeld 5">
            <a:extLst>
              <a:ext uri="{FF2B5EF4-FFF2-40B4-BE49-F238E27FC236}">
                <a16:creationId xmlns:a16="http://schemas.microsoft.com/office/drawing/2014/main" id="{4206BA53-577A-3435-36B5-8EC123A36CDF}"/>
              </a:ext>
            </a:extLst>
          </p:cNvPr>
          <p:cNvSpPr txBox="1"/>
          <p:nvPr/>
        </p:nvSpPr>
        <p:spPr>
          <a:xfrm>
            <a:off x="793694" y="5112334"/>
            <a:ext cx="497892" cy="369332"/>
          </a:xfrm>
          <a:prstGeom prst="rect">
            <a:avLst/>
          </a:prstGeom>
          <a:noFill/>
        </p:spPr>
        <p:txBody>
          <a:bodyPr wrap="square">
            <a:spAutoFit/>
          </a:bodyPr>
          <a:lstStyle/>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5</a:t>
            </a:r>
          </a:p>
        </p:txBody>
      </p:sp>
      <p:sp>
        <p:nvSpPr>
          <p:cNvPr id="8" name="Textfeld 7">
            <a:extLst>
              <a:ext uri="{FF2B5EF4-FFF2-40B4-BE49-F238E27FC236}">
                <a16:creationId xmlns:a16="http://schemas.microsoft.com/office/drawing/2014/main" id="{A1347D7D-163F-2DAF-BBE1-AD124C1D5346}"/>
              </a:ext>
            </a:extLst>
          </p:cNvPr>
          <p:cNvSpPr txBox="1"/>
          <p:nvPr/>
        </p:nvSpPr>
        <p:spPr>
          <a:xfrm>
            <a:off x="731064" y="6628225"/>
            <a:ext cx="497892" cy="369332"/>
          </a:xfrm>
          <a:prstGeom prst="rect">
            <a:avLst/>
          </a:prstGeom>
          <a:noFill/>
        </p:spPr>
        <p:txBody>
          <a:bodyPr wrap="square">
            <a:spAutoFit/>
          </a:bodyPr>
          <a:lstStyle/>
          <a:p>
            <a:pPr>
              <a:spcBef>
                <a:spcPts val="600"/>
              </a:spcBef>
            </a:pPr>
            <a:r>
              <a:rPr lang="nl-NL" dirty="0">
                <a:latin typeface="Segoe UI Light" panose="020B0502040204020203" pitchFamily="34" charset="0"/>
                <a:ea typeface="Calibri" panose="020F0502020204030204" pitchFamily="34" charset="0"/>
                <a:cs typeface="Segoe UI Light" panose="020B0502040204020203" pitchFamily="34" charset="0"/>
              </a:rPr>
              <a:t>10</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Textfeld 8">
            <a:extLst>
              <a:ext uri="{FF2B5EF4-FFF2-40B4-BE49-F238E27FC236}">
                <a16:creationId xmlns:a16="http://schemas.microsoft.com/office/drawing/2014/main" id="{7F8E4873-1775-EFBA-9215-B9F92FC23844}"/>
              </a:ext>
            </a:extLst>
          </p:cNvPr>
          <p:cNvSpPr txBox="1"/>
          <p:nvPr/>
        </p:nvSpPr>
        <p:spPr>
          <a:xfrm>
            <a:off x="731064" y="8230028"/>
            <a:ext cx="497892" cy="369332"/>
          </a:xfrm>
          <a:prstGeom prst="rect">
            <a:avLst/>
          </a:prstGeom>
          <a:noFill/>
        </p:spPr>
        <p:txBody>
          <a:bodyPr wrap="square">
            <a:spAutoFit/>
          </a:bodyPr>
          <a:lstStyle/>
          <a:p>
            <a:pPr>
              <a:spcBef>
                <a:spcPts val="600"/>
              </a:spcBef>
            </a:pPr>
            <a:r>
              <a:rPr lang="nl-NL" dirty="0">
                <a:latin typeface="Segoe UI Light" panose="020B0502040204020203" pitchFamily="34" charset="0"/>
                <a:ea typeface="Calibri" panose="020F0502020204030204" pitchFamily="34" charset="0"/>
                <a:cs typeface="Segoe UI Light" panose="020B0502040204020203" pitchFamily="34" charset="0"/>
              </a:rPr>
              <a:t>15</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274107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247763" y="737405"/>
            <a:ext cx="1056006" cy="707886"/>
          </a:xfrm>
          <a:prstGeom prst="rect">
            <a:avLst/>
          </a:prstGeom>
          <a:noFill/>
        </p:spPr>
        <p:txBody>
          <a:bodyPr wrap="square" rtlCol="0">
            <a:spAutoFit/>
          </a:bodyPr>
          <a:lstStyle/>
          <a:p>
            <a:r>
              <a:rPr lang="nl-BE" sz="4000" dirty="0">
                <a:solidFill>
                  <a:schemeClr val="bg1"/>
                </a:solidFill>
              </a:rPr>
              <a:t>  4C</a:t>
            </a:r>
          </a:p>
        </p:txBody>
      </p:sp>
      <p:sp>
        <p:nvSpPr>
          <p:cNvPr id="2" name="Textfeld 1">
            <a:extLst>
              <a:ext uri="{FF2B5EF4-FFF2-40B4-BE49-F238E27FC236}">
                <a16:creationId xmlns:a16="http://schemas.microsoft.com/office/drawing/2014/main" id="{7E35E9F0-C6B7-1305-F618-0B28E39D3AB1}"/>
              </a:ext>
            </a:extLst>
          </p:cNvPr>
          <p:cNvSpPr txBox="1"/>
          <p:nvPr/>
        </p:nvSpPr>
        <p:spPr>
          <a:xfrm>
            <a:off x="1303768" y="1942471"/>
            <a:ext cx="6616270" cy="3847207"/>
          </a:xfrm>
          <a:prstGeom prst="rect">
            <a:avLst/>
          </a:prstGeom>
          <a:noFill/>
        </p:spPr>
        <p:txBody>
          <a:bodyPr wrap="square">
            <a:spAutoFit/>
          </a:bodyPr>
          <a:lstStyle/>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Maar door het gas uit de bodem te halen, ontstaan er aardbevingen. En dat zorgt voor veel schade aan huizen. Mensen in Groningen zijn er boos over. Ze willen al jaren dat er geen gas meer uit de grond wordt gehaald.</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Dat beloofde de regering ook. Maar nog steeds gebeurt het. Bijvoorbeeld door de oorlog in Oekraïne; Europese landen willen geen gas meer kopen van Rusland. Daarom ontstaan er tekorten, waardoor er toch nog gas uit de grond wordt gehaald in Groningen.</a:t>
            </a:r>
          </a:p>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Politici van de Tweede Kamer willen nu weten of de regering fouten heeft gemaakt bij de gaswinning. Het praten met betrokkenen hoort daarbij. En er wordt nog veel meer onderzocht. Dat wordt een parlementaire enquête genoemd.</a:t>
            </a:r>
          </a:p>
        </p:txBody>
      </p:sp>
      <p:sp>
        <p:nvSpPr>
          <p:cNvPr id="3" name="Textfeld 2">
            <a:extLst>
              <a:ext uri="{FF2B5EF4-FFF2-40B4-BE49-F238E27FC236}">
                <a16:creationId xmlns:a16="http://schemas.microsoft.com/office/drawing/2014/main" id="{E901DC52-465F-6222-B152-47AB79F0E94B}"/>
              </a:ext>
            </a:extLst>
          </p:cNvPr>
          <p:cNvSpPr txBox="1"/>
          <p:nvPr/>
        </p:nvSpPr>
        <p:spPr>
          <a:xfrm>
            <a:off x="658095" y="2536566"/>
            <a:ext cx="497892" cy="369332"/>
          </a:xfrm>
          <a:prstGeom prst="rect">
            <a:avLst/>
          </a:prstGeom>
          <a:noFill/>
        </p:spPr>
        <p:txBody>
          <a:bodyPr wrap="square">
            <a:spAutoFit/>
          </a:bodyPr>
          <a:lstStyle/>
          <a:p>
            <a:pPr>
              <a:spcBef>
                <a:spcPts val="6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20</a:t>
            </a:r>
          </a:p>
        </p:txBody>
      </p:sp>
      <p:sp>
        <p:nvSpPr>
          <p:cNvPr id="4" name="Textfeld 3">
            <a:extLst>
              <a:ext uri="{FF2B5EF4-FFF2-40B4-BE49-F238E27FC236}">
                <a16:creationId xmlns:a16="http://schemas.microsoft.com/office/drawing/2014/main" id="{6B1DA0CB-7A26-552B-CF1E-A90E4F5BFA81}"/>
              </a:ext>
            </a:extLst>
          </p:cNvPr>
          <p:cNvSpPr txBox="1"/>
          <p:nvPr/>
        </p:nvSpPr>
        <p:spPr>
          <a:xfrm>
            <a:off x="658095" y="3949410"/>
            <a:ext cx="497892" cy="369332"/>
          </a:xfrm>
          <a:prstGeom prst="rect">
            <a:avLst/>
          </a:prstGeom>
          <a:noFill/>
        </p:spPr>
        <p:txBody>
          <a:bodyPr wrap="square">
            <a:spAutoFit/>
          </a:bodyPr>
          <a:lstStyle/>
          <a:p>
            <a:pPr>
              <a:spcBef>
                <a:spcPts val="600"/>
              </a:spcBef>
            </a:pPr>
            <a:r>
              <a:rPr lang="nl-NL" dirty="0">
                <a:latin typeface="Segoe UI Light" panose="020B0502040204020203" pitchFamily="34" charset="0"/>
                <a:ea typeface="Calibri" panose="020F0502020204030204" pitchFamily="34" charset="0"/>
                <a:cs typeface="Segoe UI Light" panose="020B0502040204020203" pitchFamily="34" charset="0"/>
              </a:rPr>
              <a:t>25</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Textfeld 5">
            <a:extLst>
              <a:ext uri="{FF2B5EF4-FFF2-40B4-BE49-F238E27FC236}">
                <a16:creationId xmlns:a16="http://schemas.microsoft.com/office/drawing/2014/main" id="{507CB7D8-BEE4-CD11-1543-011B299CAEF0}"/>
              </a:ext>
            </a:extLst>
          </p:cNvPr>
          <p:cNvSpPr txBox="1"/>
          <p:nvPr/>
        </p:nvSpPr>
        <p:spPr>
          <a:xfrm>
            <a:off x="658095" y="5420346"/>
            <a:ext cx="497892" cy="369332"/>
          </a:xfrm>
          <a:prstGeom prst="rect">
            <a:avLst/>
          </a:prstGeom>
          <a:noFill/>
        </p:spPr>
        <p:txBody>
          <a:bodyPr wrap="square">
            <a:spAutoFit/>
          </a:bodyPr>
          <a:lstStyle/>
          <a:p>
            <a:pPr>
              <a:spcBef>
                <a:spcPts val="600"/>
              </a:spcBef>
            </a:pPr>
            <a:r>
              <a:rPr lang="nl-NL" dirty="0">
                <a:latin typeface="Segoe UI Light" panose="020B0502040204020203" pitchFamily="34" charset="0"/>
                <a:ea typeface="Calibri" panose="020F0502020204030204" pitchFamily="34" charset="0"/>
                <a:cs typeface="Segoe UI Light" panose="020B0502040204020203" pitchFamily="34" charset="0"/>
              </a:rPr>
              <a:t>30</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62217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4" y="1941854"/>
            <a:ext cx="7553393" cy="116440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923330"/>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Welke foto’s passen bij welke regels van de tekst uit         ? Verwijs bij elke foto naar de regels. Soms zijn er meer mogelijkheden.</a:t>
            </a:r>
          </a:p>
        </p:txBody>
      </p:sp>
      <p:sp>
        <p:nvSpPr>
          <p:cNvPr id="22" name="TextBox 16">
            <a:extLst>
              <a:ext uri="{FF2B5EF4-FFF2-40B4-BE49-F238E27FC236}">
                <a16:creationId xmlns:a16="http://schemas.microsoft.com/office/drawing/2014/main" id="{1AD17060-4010-4319-952D-FA0F787ABC18}"/>
              </a:ext>
            </a:extLst>
          </p:cNvPr>
          <p:cNvSpPr txBox="1"/>
          <p:nvPr/>
        </p:nvSpPr>
        <p:spPr>
          <a:xfrm>
            <a:off x="247763" y="737405"/>
            <a:ext cx="1056006" cy="707886"/>
          </a:xfrm>
          <a:prstGeom prst="rect">
            <a:avLst/>
          </a:prstGeom>
          <a:noFill/>
        </p:spPr>
        <p:txBody>
          <a:bodyPr wrap="square" rtlCol="0">
            <a:spAutoFit/>
          </a:bodyPr>
          <a:lstStyle/>
          <a:p>
            <a:r>
              <a:rPr lang="nl-BE" sz="4000" dirty="0">
                <a:solidFill>
                  <a:schemeClr val="bg1"/>
                </a:solidFill>
              </a:rPr>
              <a:t>  4D</a:t>
            </a:r>
          </a:p>
        </p:txBody>
      </p:sp>
      <p:pic>
        <p:nvPicPr>
          <p:cNvPr id="12" name="Grafik 11">
            <a:extLst>
              <a:ext uri="{FF2B5EF4-FFF2-40B4-BE49-F238E27FC236}">
                <a16:creationId xmlns:a16="http://schemas.microsoft.com/office/drawing/2014/main" id="{3B6E8C0D-AA2F-14A7-F401-4A919375BB8E}"/>
              </a:ext>
            </a:extLst>
          </p:cNvPr>
          <p:cNvPicPr>
            <a:picLocks noChangeAspect="1"/>
          </p:cNvPicPr>
          <p:nvPr/>
        </p:nvPicPr>
        <p:blipFill>
          <a:blip r:embed="rId3"/>
          <a:stretch>
            <a:fillRect/>
          </a:stretch>
        </p:blipFill>
        <p:spPr>
          <a:xfrm>
            <a:off x="4464260" y="3533355"/>
            <a:ext cx="2499458" cy="1740102"/>
          </a:xfrm>
          <a:prstGeom prst="rect">
            <a:avLst/>
          </a:prstGeom>
        </p:spPr>
      </p:pic>
      <p:pic>
        <p:nvPicPr>
          <p:cNvPr id="14" name="Grafik 13">
            <a:extLst>
              <a:ext uri="{FF2B5EF4-FFF2-40B4-BE49-F238E27FC236}">
                <a16:creationId xmlns:a16="http://schemas.microsoft.com/office/drawing/2014/main" id="{4D1ED8BD-9CC9-7158-2DAE-63180E014549}"/>
              </a:ext>
            </a:extLst>
          </p:cNvPr>
          <p:cNvPicPr>
            <a:picLocks noChangeAspect="1"/>
          </p:cNvPicPr>
          <p:nvPr/>
        </p:nvPicPr>
        <p:blipFill>
          <a:blip r:embed="rId4"/>
          <a:stretch>
            <a:fillRect/>
          </a:stretch>
        </p:blipFill>
        <p:spPr>
          <a:xfrm>
            <a:off x="732116" y="3524949"/>
            <a:ext cx="2511533" cy="1748508"/>
          </a:xfrm>
          <a:prstGeom prst="rect">
            <a:avLst/>
          </a:prstGeom>
        </p:spPr>
      </p:pic>
      <p:pic>
        <p:nvPicPr>
          <p:cNvPr id="21" name="Grafik 20">
            <a:extLst>
              <a:ext uri="{FF2B5EF4-FFF2-40B4-BE49-F238E27FC236}">
                <a16:creationId xmlns:a16="http://schemas.microsoft.com/office/drawing/2014/main" id="{596B8871-E47A-4F04-E133-A56BD4A34E89}"/>
              </a:ext>
            </a:extLst>
          </p:cNvPr>
          <p:cNvPicPr>
            <a:picLocks noChangeAspect="1"/>
          </p:cNvPicPr>
          <p:nvPr/>
        </p:nvPicPr>
        <p:blipFill>
          <a:blip r:embed="rId5"/>
          <a:stretch>
            <a:fillRect/>
          </a:stretch>
        </p:blipFill>
        <p:spPr>
          <a:xfrm>
            <a:off x="732116" y="5541834"/>
            <a:ext cx="2511533" cy="1748509"/>
          </a:xfrm>
          <a:prstGeom prst="rect">
            <a:avLst/>
          </a:prstGeom>
        </p:spPr>
      </p:pic>
      <p:pic>
        <p:nvPicPr>
          <p:cNvPr id="24" name="Grafik 23">
            <a:extLst>
              <a:ext uri="{FF2B5EF4-FFF2-40B4-BE49-F238E27FC236}">
                <a16:creationId xmlns:a16="http://schemas.microsoft.com/office/drawing/2014/main" id="{338A45D0-95B6-C9D4-37E4-B4B700EE78DC}"/>
              </a:ext>
            </a:extLst>
          </p:cNvPr>
          <p:cNvPicPr>
            <a:picLocks noChangeAspect="1"/>
          </p:cNvPicPr>
          <p:nvPr/>
        </p:nvPicPr>
        <p:blipFill>
          <a:blip r:embed="rId6"/>
          <a:stretch>
            <a:fillRect/>
          </a:stretch>
        </p:blipFill>
        <p:spPr>
          <a:xfrm>
            <a:off x="4464260" y="5536616"/>
            <a:ext cx="2499458" cy="1754400"/>
          </a:xfrm>
          <a:prstGeom prst="rect">
            <a:avLst/>
          </a:prstGeom>
        </p:spPr>
      </p:pic>
      <p:pic>
        <p:nvPicPr>
          <p:cNvPr id="28" name="Grafik 27">
            <a:extLst>
              <a:ext uri="{FF2B5EF4-FFF2-40B4-BE49-F238E27FC236}">
                <a16:creationId xmlns:a16="http://schemas.microsoft.com/office/drawing/2014/main" id="{17A1155B-4668-C43C-28DF-CBC012119C69}"/>
              </a:ext>
            </a:extLst>
          </p:cNvPr>
          <p:cNvPicPr>
            <a:picLocks noChangeAspect="1"/>
          </p:cNvPicPr>
          <p:nvPr/>
        </p:nvPicPr>
        <p:blipFill>
          <a:blip r:embed="rId7"/>
          <a:stretch>
            <a:fillRect/>
          </a:stretch>
        </p:blipFill>
        <p:spPr>
          <a:xfrm>
            <a:off x="732115" y="7558720"/>
            <a:ext cx="2511533" cy="1726858"/>
          </a:xfrm>
          <a:prstGeom prst="rect">
            <a:avLst/>
          </a:prstGeom>
        </p:spPr>
      </p:pic>
      <p:pic>
        <p:nvPicPr>
          <p:cNvPr id="32" name="Grafik 31">
            <a:extLst>
              <a:ext uri="{FF2B5EF4-FFF2-40B4-BE49-F238E27FC236}">
                <a16:creationId xmlns:a16="http://schemas.microsoft.com/office/drawing/2014/main" id="{2EB65835-13EB-F699-ADA1-AC9044AA6031}"/>
              </a:ext>
            </a:extLst>
          </p:cNvPr>
          <p:cNvPicPr>
            <a:picLocks noChangeAspect="1"/>
          </p:cNvPicPr>
          <p:nvPr/>
        </p:nvPicPr>
        <p:blipFill>
          <a:blip r:embed="rId8"/>
          <a:stretch>
            <a:fillRect/>
          </a:stretch>
        </p:blipFill>
        <p:spPr>
          <a:xfrm>
            <a:off x="4464260" y="7554175"/>
            <a:ext cx="2499458" cy="1726858"/>
          </a:xfrm>
          <a:prstGeom prst="rect">
            <a:avLst/>
          </a:prstGeom>
        </p:spPr>
      </p:pic>
      <p:sp>
        <p:nvSpPr>
          <p:cNvPr id="34" name="Textfeld 33">
            <a:extLst>
              <a:ext uri="{FF2B5EF4-FFF2-40B4-BE49-F238E27FC236}">
                <a16:creationId xmlns:a16="http://schemas.microsoft.com/office/drawing/2014/main" id="{1FA7AB55-C114-84B3-9392-911D87AE6AD1}"/>
              </a:ext>
            </a:extLst>
          </p:cNvPr>
          <p:cNvSpPr txBox="1"/>
          <p:nvPr/>
        </p:nvSpPr>
        <p:spPr>
          <a:xfrm>
            <a:off x="3236374" y="4664790"/>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35" name="Textfeld 34">
            <a:extLst>
              <a:ext uri="{FF2B5EF4-FFF2-40B4-BE49-F238E27FC236}">
                <a16:creationId xmlns:a16="http://schemas.microsoft.com/office/drawing/2014/main" id="{3CC3930D-178B-CD21-AC5B-FE0F4CD216BC}"/>
              </a:ext>
            </a:extLst>
          </p:cNvPr>
          <p:cNvSpPr txBox="1"/>
          <p:nvPr/>
        </p:nvSpPr>
        <p:spPr>
          <a:xfrm>
            <a:off x="7069860" y="4664816"/>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36" name="Textfeld 35">
            <a:extLst>
              <a:ext uri="{FF2B5EF4-FFF2-40B4-BE49-F238E27FC236}">
                <a16:creationId xmlns:a16="http://schemas.microsoft.com/office/drawing/2014/main" id="{DDFC55AB-C1EF-5293-5202-D75047E36AD8}"/>
              </a:ext>
            </a:extLst>
          </p:cNvPr>
          <p:cNvSpPr txBox="1"/>
          <p:nvPr/>
        </p:nvSpPr>
        <p:spPr>
          <a:xfrm>
            <a:off x="3257757" y="6644012"/>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37" name="Textfeld 36">
            <a:extLst>
              <a:ext uri="{FF2B5EF4-FFF2-40B4-BE49-F238E27FC236}">
                <a16:creationId xmlns:a16="http://schemas.microsoft.com/office/drawing/2014/main" id="{18692411-D76A-4929-A9AE-F2BF478B1D9A}"/>
              </a:ext>
            </a:extLst>
          </p:cNvPr>
          <p:cNvSpPr txBox="1"/>
          <p:nvPr/>
        </p:nvSpPr>
        <p:spPr>
          <a:xfrm>
            <a:off x="7091243" y="6644038"/>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38" name="Textfeld 37">
            <a:extLst>
              <a:ext uri="{FF2B5EF4-FFF2-40B4-BE49-F238E27FC236}">
                <a16:creationId xmlns:a16="http://schemas.microsoft.com/office/drawing/2014/main" id="{B0D074B6-B398-EE6A-8C7E-AF8411532FF5}"/>
              </a:ext>
            </a:extLst>
          </p:cNvPr>
          <p:cNvSpPr txBox="1"/>
          <p:nvPr/>
        </p:nvSpPr>
        <p:spPr>
          <a:xfrm>
            <a:off x="3257756" y="8681282"/>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39" name="Textfeld 38">
            <a:extLst>
              <a:ext uri="{FF2B5EF4-FFF2-40B4-BE49-F238E27FC236}">
                <a16:creationId xmlns:a16="http://schemas.microsoft.com/office/drawing/2014/main" id="{BBC5A7D9-0709-4964-E243-89A6D6A7B21E}"/>
              </a:ext>
            </a:extLst>
          </p:cNvPr>
          <p:cNvSpPr txBox="1"/>
          <p:nvPr/>
        </p:nvSpPr>
        <p:spPr>
          <a:xfrm>
            <a:off x="7091242" y="8681308"/>
            <a:ext cx="1084005" cy="646331"/>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regels: </a:t>
            </a:r>
          </a:p>
          <a:p>
            <a:r>
              <a:rPr lang="nl-NL" dirty="0">
                <a:latin typeface="Segoe UI Light" panose="020B0502040204020203" pitchFamily="34" charset="0"/>
                <a:cs typeface="Segoe UI Light" panose="020B0502040204020203" pitchFamily="34" charset="0"/>
              </a:rPr>
              <a:t>_________</a:t>
            </a:r>
            <a:endParaRPr lang="de-DE" dirty="0"/>
          </a:p>
        </p:txBody>
      </p:sp>
      <p:sp>
        <p:nvSpPr>
          <p:cNvPr id="40" name="Textfeld 39">
            <a:extLst>
              <a:ext uri="{FF2B5EF4-FFF2-40B4-BE49-F238E27FC236}">
                <a16:creationId xmlns:a16="http://schemas.microsoft.com/office/drawing/2014/main" id="{E63FA72B-E63C-02E9-12E2-C75AD3B31314}"/>
              </a:ext>
            </a:extLst>
          </p:cNvPr>
          <p:cNvSpPr txBox="1"/>
          <p:nvPr/>
        </p:nvSpPr>
        <p:spPr>
          <a:xfrm>
            <a:off x="3259301" y="3380826"/>
            <a:ext cx="447241" cy="523220"/>
          </a:xfrm>
          <a:prstGeom prst="rect">
            <a:avLst/>
          </a:prstGeom>
          <a:noFill/>
        </p:spPr>
        <p:txBody>
          <a:bodyPr wrap="square" rtlCol="0">
            <a:spAutoFit/>
          </a:bodyPr>
          <a:lstStyle/>
          <a:p>
            <a:r>
              <a:rPr lang="de-DE" sz="2800" b="1" dirty="0">
                <a:solidFill>
                  <a:srgbClr val="008080"/>
                </a:solidFill>
              </a:rPr>
              <a:t>A</a:t>
            </a:r>
          </a:p>
        </p:txBody>
      </p:sp>
      <p:sp>
        <p:nvSpPr>
          <p:cNvPr id="41" name="Textfeld 40">
            <a:extLst>
              <a:ext uri="{FF2B5EF4-FFF2-40B4-BE49-F238E27FC236}">
                <a16:creationId xmlns:a16="http://schemas.microsoft.com/office/drawing/2014/main" id="{CBC0BA4A-8328-B38E-19B2-E4218E6D944C}"/>
              </a:ext>
            </a:extLst>
          </p:cNvPr>
          <p:cNvSpPr txBox="1"/>
          <p:nvPr/>
        </p:nvSpPr>
        <p:spPr>
          <a:xfrm>
            <a:off x="3273122" y="5394080"/>
            <a:ext cx="447241" cy="523220"/>
          </a:xfrm>
          <a:prstGeom prst="rect">
            <a:avLst/>
          </a:prstGeom>
          <a:noFill/>
        </p:spPr>
        <p:txBody>
          <a:bodyPr wrap="square" rtlCol="0">
            <a:spAutoFit/>
          </a:bodyPr>
          <a:lstStyle/>
          <a:p>
            <a:r>
              <a:rPr lang="de-DE" sz="2800" b="1" dirty="0">
                <a:solidFill>
                  <a:srgbClr val="008080"/>
                </a:solidFill>
              </a:rPr>
              <a:t>C</a:t>
            </a:r>
          </a:p>
        </p:txBody>
      </p:sp>
      <p:sp>
        <p:nvSpPr>
          <p:cNvPr id="42" name="Textfeld 41">
            <a:extLst>
              <a:ext uri="{FF2B5EF4-FFF2-40B4-BE49-F238E27FC236}">
                <a16:creationId xmlns:a16="http://schemas.microsoft.com/office/drawing/2014/main" id="{D0B2C1E4-80E4-3716-EC5A-15746F593BF4}"/>
              </a:ext>
            </a:extLst>
          </p:cNvPr>
          <p:cNvSpPr txBox="1"/>
          <p:nvPr/>
        </p:nvSpPr>
        <p:spPr>
          <a:xfrm>
            <a:off x="3294402" y="7407334"/>
            <a:ext cx="447241" cy="523220"/>
          </a:xfrm>
          <a:prstGeom prst="rect">
            <a:avLst/>
          </a:prstGeom>
          <a:noFill/>
        </p:spPr>
        <p:txBody>
          <a:bodyPr wrap="square" rtlCol="0">
            <a:spAutoFit/>
          </a:bodyPr>
          <a:lstStyle/>
          <a:p>
            <a:r>
              <a:rPr lang="de-DE" sz="2800" b="1" dirty="0">
                <a:solidFill>
                  <a:srgbClr val="008080"/>
                </a:solidFill>
              </a:rPr>
              <a:t>E</a:t>
            </a:r>
          </a:p>
        </p:txBody>
      </p:sp>
      <p:sp>
        <p:nvSpPr>
          <p:cNvPr id="43" name="Textfeld 42">
            <a:extLst>
              <a:ext uri="{FF2B5EF4-FFF2-40B4-BE49-F238E27FC236}">
                <a16:creationId xmlns:a16="http://schemas.microsoft.com/office/drawing/2014/main" id="{83455C22-81A0-EA14-AE7D-5A39DCD6DFD5}"/>
              </a:ext>
            </a:extLst>
          </p:cNvPr>
          <p:cNvSpPr txBox="1"/>
          <p:nvPr/>
        </p:nvSpPr>
        <p:spPr>
          <a:xfrm>
            <a:off x="7022665" y="3426703"/>
            <a:ext cx="447241" cy="523220"/>
          </a:xfrm>
          <a:prstGeom prst="rect">
            <a:avLst/>
          </a:prstGeom>
          <a:noFill/>
        </p:spPr>
        <p:txBody>
          <a:bodyPr wrap="square" rtlCol="0">
            <a:spAutoFit/>
          </a:bodyPr>
          <a:lstStyle/>
          <a:p>
            <a:r>
              <a:rPr lang="de-DE" sz="2800" b="1" dirty="0">
                <a:solidFill>
                  <a:srgbClr val="008080"/>
                </a:solidFill>
              </a:rPr>
              <a:t>B</a:t>
            </a:r>
          </a:p>
        </p:txBody>
      </p:sp>
      <p:sp>
        <p:nvSpPr>
          <p:cNvPr id="44" name="Textfeld 43">
            <a:extLst>
              <a:ext uri="{FF2B5EF4-FFF2-40B4-BE49-F238E27FC236}">
                <a16:creationId xmlns:a16="http://schemas.microsoft.com/office/drawing/2014/main" id="{165D5FFD-6077-44EB-AA99-97BAE22691EF}"/>
              </a:ext>
            </a:extLst>
          </p:cNvPr>
          <p:cNvSpPr txBox="1"/>
          <p:nvPr/>
        </p:nvSpPr>
        <p:spPr>
          <a:xfrm>
            <a:off x="6993191" y="5394080"/>
            <a:ext cx="447241" cy="523220"/>
          </a:xfrm>
          <a:prstGeom prst="rect">
            <a:avLst/>
          </a:prstGeom>
          <a:noFill/>
        </p:spPr>
        <p:txBody>
          <a:bodyPr wrap="square" rtlCol="0">
            <a:spAutoFit/>
          </a:bodyPr>
          <a:lstStyle/>
          <a:p>
            <a:r>
              <a:rPr lang="de-DE" sz="2800" b="1" dirty="0">
                <a:solidFill>
                  <a:srgbClr val="008080"/>
                </a:solidFill>
              </a:rPr>
              <a:t>D</a:t>
            </a:r>
          </a:p>
        </p:txBody>
      </p:sp>
      <p:sp>
        <p:nvSpPr>
          <p:cNvPr id="45" name="Textfeld 44">
            <a:extLst>
              <a:ext uri="{FF2B5EF4-FFF2-40B4-BE49-F238E27FC236}">
                <a16:creationId xmlns:a16="http://schemas.microsoft.com/office/drawing/2014/main" id="{670F0829-86B2-4A1B-0940-9D6E7A1DF78C}"/>
              </a:ext>
            </a:extLst>
          </p:cNvPr>
          <p:cNvSpPr txBox="1"/>
          <p:nvPr/>
        </p:nvSpPr>
        <p:spPr>
          <a:xfrm>
            <a:off x="7022664" y="7407334"/>
            <a:ext cx="447241" cy="523220"/>
          </a:xfrm>
          <a:prstGeom prst="rect">
            <a:avLst/>
          </a:prstGeom>
          <a:noFill/>
        </p:spPr>
        <p:txBody>
          <a:bodyPr wrap="square" rtlCol="0">
            <a:spAutoFit/>
          </a:bodyPr>
          <a:lstStyle/>
          <a:p>
            <a:r>
              <a:rPr lang="de-DE" sz="2800" b="1" dirty="0">
                <a:solidFill>
                  <a:srgbClr val="008080"/>
                </a:solidFill>
              </a:rPr>
              <a:t>F</a:t>
            </a:r>
          </a:p>
        </p:txBody>
      </p:sp>
      <p:pic>
        <p:nvPicPr>
          <p:cNvPr id="6" name="Grafik 5">
            <a:extLst>
              <a:ext uri="{FF2B5EF4-FFF2-40B4-BE49-F238E27FC236}">
                <a16:creationId xmlns:a16="http://schemas.microsoft.com/office/drawing/2014/main" id="{076820E0-CECF-92AD-A006-CCB82CA0B202}"/>
              </a:ext>
            </a:extLst>
          </p:cNvPr>
          <p:cNvPicPr>
            <a:picLocks noChangeAspect="1"/>
          </p:cNvPicPr>
          <p:nvPr/>
        </p:nvPicPr>
        <p:blipFill>
          <a:blip r:embed="rId9"/>
          <a:stretch>
            <a:fillRect/>
          </a:stretch>
        </p:blipFill>
        <p:spPr>
          <a:xfrm>
            <a:off x="6301114" y="2129542"/>
            <a:ext cx="400311" cy="213210"/>
          </a:xfrm>
          <a:prstGeom prst="rect">
            <a:avLst/>
          </a:prstGeom>
        </p:spPr>
      </p:pic>
    </p:spTree>
    <p:extLst>
      <p:ext uri="{BB962C8B-B14F-4D97-AF65-F5344CB8AC3E}">
        <p14:creationId xmlns:p14="http://schemas.microsoft.com/office/powerpoint/2010/main" val="234162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3C9DFE7-B765-FA69-E409-DA8AA4CCFF93}"/>
              </a:ext>
            </a:extLst>
          </p:cNvPr>
          <p:cNvSpPr/>
          <p:nvPr/>
        </p:nvSpPr>
        <p:spPr>
          <a:xfrm>
            <a:off x="396404" y="1947045"/>
            <a:ext cx="7523634" cy="129218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7038142" cy="923330"/>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ALTERNATIEVE OPDRACHT: Vertel met behulp van de foto’s wat je door het lezen van          te weten bent gekomen over de gaswinning in Groningen en de problemen. </a:t>
            </a:r>
          </a:p>
        </p:txBody>
      </p:sp>
      <p:sp>
        <p:nvSpPr>
          <p:cNvPr id="22" name="TextBox 16">
            <a:extLst>
              <a:ext uri="{FF2B5EF4-FFF2-40B4-BE49-F238E27FC236}">
                <a16:creationId xmlns:a16="http://schemas.microsoft.com/office/drawing/2014/main" id="{1AD17060-4010-4319-952D-FA0F787ABC18}"/>
              </a:ext>
            </a:extLst>
          </p:cNvPr>
          <p:cNvSpPr txBox="1"/>
          <p:nvPr/>
        </p:nvSpPr>
        <p:spPr>
          <a:xfrm>
            <a:off x="247763" y="737405"/>
            <a:ext cx="1056006" cy="707886"/>
          </a:xfrm>
          <a:prstGeom prst="rect">
            <a:avLst/>
          </a:prstGeom>
          <a:noFill/>
        </p:spPr>
        <p:txBody>
          <a:bodyPr wrap="square" rtlCol="0">
            <a:spAutoFit/>
          </a:bodyPr>
          <a:lstStyle/>
          <a:p>
            <a:r>
              <a:rPr lang="nl-BE" sz="4000" dirty="0">
                <a:solidFill>
                  <a:schemeClr val="bg1"/>
                </a:solidFill>
              </a:rPr>
              <a:t>  4D</a:t>
            </a:r>
          </a:p>
        </p:txBody>
      </p:sp>
      <p:pic>
        <p:nvPicPr>
          <p:cNvPr id="12" name="Grafik 11">
            <a:extLst>
              <a:ext uri="{FF2B5EF4-FFF2-40B4-BE49-F238E27FC236}">
                <a16:creationId xmlns:a16="http://schemas.microsoft.com/office/drawing/2014/main" id="{3B6E8C0D-AA2F-14A7-F401-4A919375BB8E}"/>
              </a:ext>
            </a:extLst>
          </p:cNvPr>
          <p:cNvPicPr>
            <a:picLocks noChangeAspect="1"/>
          </p:cNvPicPr>
          <p:nvPr/>
        </p:nvPicPr>
        <p:blipFill>
          <a:blip r:embed="rId3"/>
          <a:stretch>
            <a:fillRect/>
          </a:stretch>
        </p:blipFill>
        <p:spPr>
          <a:xfrm>
            <a:off x="4464260" y="3520829"/>
            <a:ext cx="2499458" cy="1740102"/>
          </a:xfrm>
          <a:prstGeom prst="rect">
            <a:avLst/>
          </a:prstGeom>
        </p:spPr>
      </p:pic>
      <p:pic>
        <p:nvPicPr>
          <p:cNvPr id="14" name="Grafik 13">
            <a:extLst>
              <a:ext uri="{FF2B5EF4-FFF2-40B4-BE49-F238E27FC236}">
                <a16:creationId xmlns:a16="http://schemas.microsoft.com/office/drawing/2014/main" id="{4D1ED8BD-9CC9-7158-2DAE-63180E014549}"/>
              </a:ext>
            </a:extLst>
          </p:cNvPr>
          <p:cNvPicPr>
            <a:picLocks noChangeAspect="1"/>
          </p:cNvPicPr>
          <p:nvPr/>
        </p:nvPicPr>
        <p:blipFill>
          <a:blip r:embed="rId4"/>
          <a:stretch>
            <a:fillRect/>
          </a:stretch>
        </p:blipFill>
        <p:spPr>
          <a:xfrm>
            <a:off x="732116" y="3512423"/>
            <a:ext cx="2511533" cy="1748508"/>
          </a:xfrm>
          <a:prstGeom prst="rect">
            <a:avLst/>
          </a:prstGeom>
        </p:spPr>
      </p:pic>
      <p:pic>
        <p:nvPicPr>
          <p:cNvPr id="21" name="Grafik 20">
            <a:extLst>
              <a:ext uri="{FF2B5EF4-FFF2-40B4-BE49-F238E27FC236}">
                <a16:creationId xmlns:a16="http://schemas.microsoft.com/office/drawing/2014/main" id="{596B8871-E47A-4F04-E133-A56BD4A34E89}"/>
              </a:ext>
            </a:extLst>
          </p:cNvPr>
          <p:cNvPicPr>
            <a:picLocks noChangeAspect="1"/>
          </p:cNvPicPr>
          <p:nvPr/>
        </p:nvPicPr>
        <p:blipFill>
          <a:blip r:embed="rId5"/>
          <a:stretch>
            <a:fillRect/>
          </a:stretch>
        </p:blipFill>
        <p:spPr>
          <a:xfrm>
            <a:off x="732116" y="5529308"/>
            <a:ext cx="2511533" cy="1748509"/>
          </a:xfrm>
          <a:prstGeom prst="rect">
            <a:avLst/>
          </a:prstGeom>
        </p:spPr>
      </p:pic>
      <p:pic>
        <p:nvPicPr>
          <p:cNvPr id="24" name="Grafik 23">
            <a:extLst>
              <a:ext uri="{FF2B5EF4-FFF2-40B4-BE49-F238E27FC236}">
                <a16:creationId xmlns:a16="http://schemas.microsoft.com/office/drawing/2014/main" id="{338A45D0-95B6-C9D4-37E4-B4B700EE78DC}"/>
              </a:ext>
            </a:extLst>
          </p:cNvPr>
          <p:cNvPicPr>
            <a:picLocks noChangeAspect="1"/>
          </p:cNvPicPr>
          <p:nvPr/>
        </p:nvPicPr>
        <p:blipFill>
          <a:blip r:embed="rId6"/>
          <a:stretch>
            <a:fillRect/>
          </a:stretch>
        </p:blipFill>
        <p:spPr>
          <a:xfrm>
            <a:off x="4464260" y="5524090"/>
            <a:ext cx="2499458" cy="1754400"/>
          </a:xfrm>
          <a:prstGeom prst="rect">
            <a:avLst/>
          </a:prstGeom>
        </p:spPr>
      </p:pic>
      <p:pic>
        <p:nvPicPr>
          <p:cNvPr id="28" name="Grafik 27">
            <a:extLst>
              <a:ext uri="{FF2B5EF4-FFF2-40B4-BE49-F238E27FC236}">
                <a16:creationId xmlns:a16="http://schemas.microsoft.com/office/drawing/2014/main" id="{17A1155B-4668-C43C-28DF-CBC012119C69}"/>
              </a:ext>
            </a:extLst>
          </p:cNvPr>
          <p:cNvPicPr>
            <a:picLocks noChangeAspect="1"/>
          </p:cNvPicPr>
          <p:nvPr/>
        </p:nvPicPr>
        <p:blipFill>
          <a:blip r:embed="rId7"/>
          <a:stretch>
            <a:fillRect/>
          </a:stretch>
        </p:blipFill>
        <p:spPr>
          <a:xfrm>
            <a:off x="732115" y="7546194"/>
            <a:ext cx="2511533" cy="1726858"/>
          </a:xfrm>
          <a:prstGeom prst="rect">
            <a:avLst/>
          </a:prstGeom>
        </p:spPr>
      </p:pic>
      <p:pic>
        <p:nvPicPr>
          <p:cNvPr id="32" name="Grafik 31">
            <a:extLst>
              <a:ext uri="{FF2B5EF4-FFF2-40B4-BE49-F238E27FC236}">
                <a16:creationId xmlns:a16="http://schemas.microsoft.com/office/drawing/2014/main" id="{2EB65835-13EB-F699-ADA1-AC9044AA6031}"/>
              </a:ext>
            </a:extLst>
          </p:cNvPr>
          <p:cNvPicPr>
            <a:picLocks noChangeAspect="1"/>
          </p:cNvPicPr>
          <p:nvPr/>
        </p:nvPicPr>
        <p:blipFill>
          <a:blip r:embed="rId8"/>
          <a:stretch>
            <a:fillRect/>
          </a:stretch>
        </p:blipFill>
        <p:spPr>
          <a:xfrm>
            <a:off x="4464260" y="7541649"/>
            <a:ext cx="2499458" cy="1726858"/>
          </a:xfrm>
          <a:prstGeom prst="rect">
            <a:avLst/>
          </a:prstGeom>
        </p:spPr>
      </p:pic>
      <p:sp>
        <p:nvSpPr>
          <p:cNvPr id="3" name="Textfeld 2">
            <a:extLst>
              <a:ext uri="{FF2B5EF4-FFF2-40B4-BE49-F238E27FC236}">
                <a16:creationId xmlns:a16="http://schemas.microsoft.com/office/drawing/2014/main" id="{6ACD7DEB-6230-DD3E-89AA-21259BBCA444}"/>
              </a:ext>
            </a:extLst>
          </p:cNvPr>
          <p:cNvSpPr txBox="1"/>
          <p:nvPr/>
        </p:nvSpPr>
        <p:spPr>
          <a:xfrm>
            <a:off x="3259301" y="3380826"/>
            <a:ext cx="447241" cy="523220"/>
          </a:xfrm>
          <a:prstGeom prst="rect">
            <a:avLst/>
          </a:prstGeom>
          <a:noFill/>
        </p:spPr>
        <p:txBody>
          <a:bodyPr wrap="square" rtlCol="0">
            <a:spAutoFit/>
          </a:bodyPr>
          <a:lstStyle/>
          <a:p>
            <a:r>
              <a:rPr lang="de-DE" sz="2800" b="1" dirty="0">
                <a:solidFill>
                  <a:srgbClr val="008080"/>
                </a:solidFill>
              </a:rPr>
              <a:t>A</a:t>
            </a:r>
          </a:p>
        </p:txBody>
      </p:sp>
      <p:sp>
        <p:nvSpPr>
          <p:cNvPr id="4" name="Textfeld 3">
            <a:extLst>
              <a:ext uri="{FF2B5EF4-FFF2-40B4-BE49-F238E27FC236}">
                <a16:creationId xmlns:a16="http://schemas.microsoft.com/office/drawing/2014/main" id="{AA9D464E-C680-058F-EE9A-23B94348A860}"/>
              </a:ext>
            </a:extLst>
          </p:cNvPr>
          <p:cNvSpPr txBox="1"/>
          <p:nvPr/>
        </p:nvSpPr>
        <p:spPr>
          <a:xfrm>
            <a:off x="3273122" y="5394080"/>
            <a:ext cx="447241" cy="523220"/>
          </a:xfrm>
          <a:prstGeom prst="rect">
            <a:avLst/>
          </a:prstGeom>
          <a:noFill/>
        </p:spPr>
        <p:txBody>
          <a:bodyPr wrap="square" rtlCol="0">
            <a:spAutoFit/>
          </a:bodyPr>
          <a:lstStyle/>
          <a:p>
            <a:r>
              <a:rPr lang="de-DE" sz="2800" b="1" dirty="0">
                <a:solidFill>
                  <a:srgbClr val="008080"/>
                </a:solidFill>
              </a:rPr>
              <a:t>C</a:t>
            </a:r>
          </a:p>
        </p:txBody>
      </p:sp>
      <p:sp>
        <p:nvSpPr>
          <p:cNvPr id="6" name="Textfeld 5">
            <a:extLst>
              <a:ext uri="{FF2B5EF4-FFF2-40B4-BE49-F238E27FC236}">
                <a16:creationId xmlns:a16="http://schemas.microsoft.com/office/drawing/2014/main" id="{A0ABE6F4-CA2B-42D2-E6BD-D1EA55494B8D}"/>
              </a:ext>
            </a:extLst>
          </p:cNvPr>
          <p:cNvSpPr txBox="1"/>
          <p:nvPr/>
        </p:nvSpPr>
        <p:spPr>
          <a:xfrm>
            <a:off x="7022665" y="3426703"/>
            <a:ext cx="447241" cy="523220"/>
          </a:xfrm>
          <a:prstGeom prst="rect">
            <a:avLst/>
          </a:prstGeom>
          <a:noFill/>
        </p:spPr>
        <p:txBody>
          <a:bodyPr wrap="square" rtlCol="0">
            <a:spAutoFit/>
          </a:bodyPr>
          <a:lstStyle/>
          <a:p>
            <a:r>
              <a:rPr lang="de-DE" sz="2800" b="1" dirty="0">
                <a:solidFill>
                  <a:srgbClr val="008080"/>
                </a:solidFill>
              </a:rPr>
              <a:t>B</a:t>
            </a:r>
          </a:p>
        </p:txBody>
      </p:sp>
      <p:sp>
        <p:nvSpPr>
          <p:cNvPr id="7" name="Textfeld 6">
            <a:extLst>
              <a:ext uri="{FF2B5EF4-FFF2-40B4-BE49-F238E27FC236}">
                <a16:creationId xmlns:a16="http://schemas.microsoft.com/office/drawing/2014/main" id="{BD9693C5-930B-9E56-6CB9-DD412DACDDF6}"/>
              </a:ext>
            </a:extLst>
          </p:cNvPr>
          <p:cNvSpPr txBox="1"/>
          <p:nvPr/>
        </p:nvSpPr>
        <p:spPr>
          <a:xfrm>
            <a:off x="6993191" y="5394080"/>
            <a:ext cx="447241" cy="523220"/>
          </a:xfrm>
          <a:prstGeom prst="rect">
            <a:avLst/>
          </a:prstGeom>
          <a:noFill/>
        </p:spPr>
        <p:txBody>
          <a:bodyPr wrap="square" rtlCol="0">
            <a:spAutoFit/>
          </a:bodyPr>
          <a:lstStyle/>
          <a:p>
            <a:r>
              <a:rPr lang="de-DE" sz="2800" b="1" dirty="0">
                <a:solidFill>
                  <a:srgbClr val="008080"/>
                </a:solidFill>
              </a:rPr>
              <a:t>D</a:t>
            </a:r>
          </a:p>
        </p:txBody>
      </p:sp>
      <p:sp>
        <p:nvSpPr>
          <p:cNvPr id="8" name="Textfeld 7">
            <a:extLst>
              <a:ext uri="{FF2B5EF4-FFF2-40B4-BE49-F238E27FC236}">
                <a16:creationId xmlns:a16="http://schemas.microsoft.com/office/drawing/2014/main" id="{16E1B67F-8290-0F2C-BA23-35EAFBD4102E}"/>
              </a:ext>
            </a:extLst>
          </p:cNvPr>
          <p:cNvSpPr txBox="1"/>
          <p:nvPr/>
        </p:nvSpPr>
        <p:spPr>
          <a:xfrm>
            <a:off x="3294402" y="7407334"/>
            <a:ext cx="447241" cy="523220"/>
          </a:xfrm>
          <a:prstGeom prst="rect">
            <a:avLst/>
          </a:prstGeom>
          <a:noFill/>
        </p:spPr>
        <p:txBody>
          <a:bodyPr wrap="square" rtlCol="0">
            <a:spAutoFit/>
          </a:bodyPr>
          <a:lstStyle/>
          <a:p>
            <a:r>
              <a:rPr lang="de-DE" sz="2800" b="1" dirty="0">
                <a:solidFill>
                  <a:srgbClr val="008080"/>
                </a:solidFill>
              </a:rPr>
              <a:t>E</a:t>
            </a:r>
          </a:p>
        </p:txBody>
      </p:sp>
      <p:sp>
        <p:nvSpPr>
          <p:cNvPr id="9" name="Textfeld 8">
            <a:extLst>
              <a:ext uri="{FF2B5EF4-FFF2-40B4-BE49-F238E27FC236}">
                <a16:creationId xmlns:a16="http://schemas.microsoft.com/office/drawing/2014/main" id="{0F17A02E-4A70-B24C-D2B6-9728CB1A3D74}"/>
              </a:ext>
            </a:extLst>
          </p:cNvPr>
          <p:cNvSpPr txBox="1"/>
          <p:nvPr/>
        </p:nvSpPr>
        <p:spPr>
          <a:xfrm>
            <a:off x="7022664" y="7407334"/>
            <a:ext cx="447241" cy="523220"/>
          </a:xfrm>
          <a:prstGeom prst="rect">
            <a:avLst/>
          </a:prstGeom>
          <a:noFill/>
        </p:spPr>
        <p:txBody>
          <a:bodyPr wrap="square" rtlCol="0">
            <a:spAutoFit/>
          </a:bodyPr>
          <a:lstStyle/>
          <a:p>
            <a:r>
              <a:rPr lang="de-DE" sz="2800" b="1" dirty="0">
                <a:solidFill>
                  <a:srgbClr val="008080"/>
                </a:solidFill>
              </a:rPr>
              <a:t>F</a:t>
            </a:r>
          </a:p>
        </p:txBody>
      </p:sp>
      <p:pic>
        <p:nvPicPr>
          <p:cNvPr id="10" name="Grafik 9">
            <a:extLst>
              <a:ext uri="{FF2B5EF4-FFF2-40B4-BE49-F238E27FC236}">
                <a16:creationId xmlns:a16="http://schemas.microsoft.com/office/drawing/2014/main" id="{620CC66E-6729-4AC1-7B7B-89B117AE74BB}"/>
              </a:ext>
            </a:extLst>
          </p:cNvPr>
          <p:cNvPicPr>
            <a:picLocks noChangeAspect="1"/>
          </p:cNvPicPr>
          <p:nvPr/>
        </p:nvPicPr>
        <p:blipFill>
          <a:blip r:embed="rId9"/>
          <a:stretch>
            <a:fillRect/>
          </a:stretch>
        </p:blipFill>
        <p:spPr>
          <a:xfrm>
            <a:off x="3030966" y="2407189"/>
            <a:ext cx="400311" cy="213210"/>
          </a:xfrm>
          <a:prstGeom prst="rect">
            <a:avLst/>
          </a:prstGeom>
        </p:spPr>
      </p:pic>
    </p:spTree>
    <p:extLst>
      <p:ext uri="{BB962C8B-B14F-4D97-AF65-F5344CB8AC3E}">
        <p14:creationId xmlns:p14="http://schemas.microsoft.com/office/powerpoint/2010/main" val="369203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14366" y="1944069"/>
            <a:ext cx="7520461" cy="1143560"/>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520460"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371004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VOORAF</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55126" y="2039143"/>
            <a:ext cx="7138401"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Deze foto’s zijn screenshots uit een fragment uit het NOS Jeugdjournaal. a) Wat zie je op de foto’s? b) Wat denk je: waar zal het fragment over gaan? </a:t>
            </a:r>
          </a:p>
        </p:txBody>
      </p:sp>
      <p:sp>
        <p:nvSpPr>
          <p:cNvPr id="25" name="Textfeld 24">
            <a:extLst>
              <a:ext uri="{FF2B5EF4-FFF2-40B4-BE49-F238E27FC236}">
                <a16:creationId xmlns:a16="http://schemas.microsoft.com/office/drawing/2014/main" id="{D52D4292-056A-44D3-BD26-6AF85DE12BF6}"/>
              </a:ext>
            </a:extLst>
          </p:cNvPr>
          <p:cNvSpPr txBox="1"/>
          <p:nvPr/>
        </p:nvSpPr>
        <p:spPr>
          <a:xfrm>
            <a:off x="571633" y="3310692"/>
            <a:ext cx="447241" cy="523220"/>
          </a:xfrm>
          <a:prstGeom prst="rect">
            <a:avLst/>
          </a:prstGeom>
          <a:noFill/>
        </p:spPr>
        <p:txBody>
          <a:bodyPr wrap="square" rtlCol="0">
            <a:spAutoFit/>
          </a:bodyPr>
          <a:lstStyle/>
          <a:p>
            <a:r>
              <a:rPr lang="de-DE" sz="2800" b="1" dirty="0">
                <a:solidFill>
                  <a:srgbClr val="008080"/>
                </a:solidFill>
              </a:rPr>
              <a:t>A</a:t>
            </a:r>
          </a:p>
        </p:txBody>
      </p:sp>
      <p:sp>
        <p:nvSpPr>
          <p:cNvPr id="27" name="Textfeld 26">
            <a:extLst>
              <a:ext uri="{FF2B5EF4-FFF2-40B4-BE49-F238E27FC236}">
                <a16:creationId xmlns:a16="http://schemas.microsoft.com/office/drawing/2014/main" id="{3AEC6D16-2FF0-4311-B928-A5ACDBB63DE4}"/>
              </a:ext>
            </a:extLst>
          </p:cNvPr>
          <p:cNvSpPr txBox="1"/>
          <p:nvPr/>
        </p:nvSpPr>
        <p:spPr>
          <a:xfrm>
            <a:off x="1539385" y="5777549"/>
            <a:ext cx="447241" cy="523220"/>
          </a:xfrm>
          <a:prstGeom prst="rect">
            <a:avLst/>
          </a:prstGeom>
          <a:noFill/>
        </p:spPr>
        <p:txBody>
          <a:bodyPr wrap="square" rtlCol="0">
            <a:spAutoFit/>
          </a:bodyPr>
          <a:lstStyle/>
          <a:p>
            <a:r>
              <a:rPr lang="de-DE" sz="2800" b="1" dirty="0">
                <a:solidFill>
                  <a:srgbClr val="008080"/>
                </a:solidFill>
              </a:rPr>
              <a:t>C</a:t>
            </a:r>
          </a:p>
        </p:txBody>
      </p:sp>
      <p:sp>
        <p:nvSpPr>
          <p:cNvPr id="28" name="Textfeld 27">
            <a:extLst>
              <a:ext uri="{FF2B5EF4-FFF2-40B4-BE49-F238E27FC236}">
                <a16:creationId xmlns:a16="http://schemas.microsoft.com/office/drawing/2014/main" id="{8C221370-365D-4AED-887D-440FB3EC27C6}"/>
              </a:ext>
            </a:extLst>
          </p:cNvPr>
          <p:cNvSpPr txBox="1"/>
          <p:nvPr/>
        </p:nvSpPr>
        <p:spPr>
          <a:xfrm>
            <a:off x="7409079" y="3288918"/>
            <a:ext cx="447241" cy="523220"/>
          </a:xfrm>
          <a:prstGeom prst="rect">
            <a:avLst/>
          </a:prstGeom>
          <a:noFill/>
        </p:spPr>
        <p:txBody>
          <a:bodyPr wrap="square" rtlCol="0">
            <a:spAutoFit/>
          </a:bodyPr>
          <a:lstStyle/>
          <a:p>
            <a:r>
              <a:rPr lang="de-DE" sz="2800" b="1" dirty="0">
                <a:solidFill>
                  <a:srgbClr val="008080"/>
                </a:solidFill>
              </a:rPr>
              <a:t>B</a:t>
            </a:r>
          </a:p>
        </p:txBody>
      </p:sp>
      <p:sp>
        <p:nvSpPr>
          <p:cNvPr id="29" name="Textfeld 28">
            <a:extLst>
              <a:ext uri="{FF2B5EF4-FFF2-40B4-BE49-F238E27FC236}">
                <a16:creationId xmlns:a16="http://schemas.microsoft.com/office/drawing/2014/main" id="{C7C2A253-7C84-48E5-B98A-99D1D5859AD6}"/>
              </a:ext>
            </a:extLst>
          </p:cNvPr>
          <p:cNvSpPr txBox="1"/>
          <p:nvPr/>
        </p:nvSpPr>
        <p:spPr>
          <a:xfrm>
            <a:off x="622368" y="6418217"/>
            <a:ext cx="447241" cy="523220"/>
          </a:xfrm>
          <a:prstGeom prst="rect">
            <a:avLst/>
          </a:prstGeom>
          <a:noFill/>
        </p:spPr>
        <p:txBody>
          <a:bodyPr wrap="square" rtlCol="0">
            <a:spAutoFit/>
          </a:bodyPr>
          <a:lstStyle/>
          <a:p>
            <a:r>
              <a:rPr lang="de-DE" sz="2800" b="1" dirty="0">
                <a:solidFill>
                  <a:srgbClr val="008080"/>
                </a:solidFill>
              </a:rPr>
              <a:t>D</a:t>
            </a:r>
          </a:p>
        </p:txBody>
      </p:sp>
      <p:sp>
        <p:nvSpPr>
          <p:cNvPr id="30" name="Textfeld 29">
            <a:extLst>
              <a:ext uri="{FF2B5EF4-FFF2-40B4-BE49-F238E27FC236}">
                <a16:creationId xmlns:a16="http://schemas.microsoft.com/office/drawing/2014/main" id="{02F4C58A-A966-4ED0-87A2-5A5DEF1A7089}"/>
              </a:ext>
            </a:extLst>
          </p:cNvPr>
          <p:cNvSpPr txBox="1"/>
          <p:nvPr/>
        </p:nvSpPr>
        <p:spPr>
          <a:xfrm>
            <a:off x="7469906" y="6413582"/>
            <a:ext cx="447241" cy="523220"/>
          </a:xfrm>
          <a:prstGeom prst="rect">
            <a:avLst/>
          </a:prstGeom>
          <a:noFill/>
        </p:spPr>
        <p:txBody>
          <a:bodyPr wrap="square" rtlCol="0">
            <a:spAutoFit/>
          </a:bodyPr>
          <a:lstStyle/>
          <a:p>
            <a:r>
              <a:rPr lang="de-DE" sz="2800" b="1" dirty="0">
                <a:solidFill>
                  <a:srgbClr val="008080"/>
                </a:solidFill>
              </a:rPr>
              <a:t>E</a:t>
            </a:r>
          </a:p>
        </p:txBody>
      </p:sp>
      <p:pic>
        <p:nvPicPr>
          <p:cNvPr id="8" name="Grafik 7">
            <a:extLst>
              <a:ext uri="{FF2B5EF4-FFF2-40B4-BE49-F238E27FC236}">
                <a16:creationId xmlns:a16="http://schemas.microsoft.com/office/drawing/2014/main" id="{7C819B76-47F6-02C3-2FB6-8A4EC0360D2D}"/>
              </a:ext>
            </a:extLst>
          </p:cNvPr>
          <p:cNvPicPr>
            <a:picLocks noChangeAspect="1"/>
          </p:cNvPicPr>
          <p:nvPr/>
        </p:nvPicPr>
        <p:blipFill>
          <a:blip r:embed="rId3"/>
          <a:stretch>
            <a:fillRect/>
          </a:stretch>
        </p:blipFill>
        <p:spPr>
          <a:xfrm>
            <a:off x="4355969" y="3448452"/>
            <a:ext cx="3036520" cy="2126647"/>
          </a:xfrm>
          <a:prstGeom prst="rect">
            <a:avLst/>
          </a:prstGeom>
        </p:spPr>
      </p:pic>
      <p:pic>
        <p:nvPicPr>
          <p:cNvPr id="19" name="Grafik 18">
            <a:extLst>
              <a:ext uri="{FF2B5EF4-FFF2-40B4-BE49-F238E27FC236}">
                <a16:creationId xmlns:a16="http://schemas.microsoft.com/office/drawing/2014/main" id="{B3B22F25-4B2C-2BFC-C0DF-35B1B2D12863}"/>
              </a:ext>
            </a:extLst>
          </p:cNvPr>
          <p:cNvPicPr>
            <a:picLocks noChangeAspect="1"/>
          </p:cNvPicPr>
          <p:nvPr/>
        </p:nvPicPr>
        <p:blipFill>
          <a:blip r:embed="rId4"/>
          <a:stretch>
            <a:fillRect/>
          </a:stretch>
        </p:blipFill>
        <p:spPr>
          <a:xfrm>
            <a:off x="4319931" y="6561819"/>
            <a:ext cx="3105738" cy="2218926"/>
          </a:xfrm>
          <a:prstGeom prst="rect">
            <a:avLst/>
          </a:prstGeom>
        </p:spPr>
      </p:pic>
      <p:pic>
        <p:nvPicPr>
          <p:cNvPr id="23" name="Grafik 22">
            <a:extLst>
              <a:ext uri="{FF2B5EF4-FFF2-40B4-BE49-F238E27FC236}">
                <a16:creationId xmlns:a16="http://schemas.microsoft.com/office/drawing/2014/main" id="{A22D3C79-6697-3D81-AF79-5D9F08D3BF7D}"/>
              </a:ext>
            </a:extLst>
          </p:cNvPr>
          <p:cNvPicPr>
            <a:picLocks noChangeAspect="1"/>
          </p:cNvPicPr>
          <p:nvPr/>
        </p:nvPicPr>
        <p:blipFill>
          <a:blip r:embed="rId5"/>
          <a:stretch>
            <a:fillRect/>
          </a:stretch>
        </p:blipFill>
        <p:spPr>
          <a:xfrm>
            <a:off x="2158915" y="5748446"/>
            <a:ext cx="4322928" cy="610911"/>
          </a:xfrm>
          <a:prstGeom prst="rect">
            <a:avLst/>
          </a:prstGeom>
        </p:spPr>
      </p:pic>
      <p:pic>
        <p:nvPicPr>
          <p:cNvPr id="26" name="Grafik 25">
            <a:extLst>
              <a:ext uri="{FF2B5EF4-FFF2-40B4-BE49-F238E27FC236}">
                <a16:creationId xmlns:a16="http://schemas.microsoft.com/office/drawing/2014/main" id="{6A6F60CD-63CE-F413-F27B-5BE9F832E99A}"/>
              </a:ext>
            </a:extLst>
          </p:cNvPr>
          <p:cNvPicPr>
            <a:picLocks noChangeAspect="1"/>
          </p:cNvPicPr>
          <p:nvPr/>
        </p:nvPicPr>
        <p:blipFill>
          <a:blip r:embed="rId6"/>
          <a:stretch>
            <a:fillRect/>
          </a:stretch>
        </p:blipFill>
        <p:spPr>
          <a:xfrm>
            <a:off x="1018874" y="6561807"/>
            <a:ext cx="2958197" cy="2158559"/>
          </a:xfrm>
          <a:prstGeom prst="rect">
            <a:avLst/>
          </a:prstGeom>
        </p:spPr>
      </p:pic>
      <p:pic>
        <p:nvPicPr>
          <p:cNvPr id="34" name="Grafik 33">
            <a:extLst>
              <a:ext uri="{FF2B5EF4-FFF2-40B4-BE49-F238E27FC236}">
                <a16:creationId xmlns:a16="http://schemas.microsoft.com/office/drawing/2014/main" id="{F81BD1E9-792F-F9C9-E2F5-70D5B8D4A138}"/>
              </a:ext>
            </a:extLst>
          </p:cNvPr>
          <p:cNvPicPr>
            <a:picLocks noChangeAspect="1"/>
          </p:cNvPicPr>
          <p:nvPr/>
        </p:nvPicPr>
        <p:blipFill>
          <a:blip r:embed="rId7"/>
          <a:stretch>
            <a:fillRect/>
          </a:stretch>
        </p:blipFill>
        <p:spPr>
          <a:xfrm>
            <a:off x="1018875" y="3440871"/>
            <a:ext cx="2937492" cy="2134228"/>
          </a:xfrm>
          <a:prstGeom prst="rect">
            <a:avLst/>
          </a:prstGeom>
        </p:spPr>
      </p:pic>
    </p:spTree>
    <p:extLst>
      <p:ext uri="{BB962C8B-B14F-4D97-AF65-F5344CB8AC3E}">
        <p14:creationId xmlns:p14="http://schemas.microsoft.com/office/powerpoint/2010/main" val="201759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2" name="Rectangle 10">
            <a:extLst>
              <a:ext uri="{FF2B5EF4-FFF2-40B4-BE49-F238E27FC236}">
                <a16:creationId xmlns:a16="http://schemas.microsoft.com/office/drawing/2014/main" id="{340D81F2-6F0F-2D09-A879-B3317FE72053}"/>
              </a:ext>
            </a:extLst>
          </p:cNvPr>
          <p:cNvSpPr/>
          <p:nvPr/>
        </p:nvSpPr>
        <p:spPr>
          <a:xfrm>
            <a:off x="366644" y="1941855"/>
            <a:ext cx="7553393" cy="60092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tangle 5">
            <a:extLst>
              <a:ext uri="{FF2B5EF4-FFF2-40B4-BE49-F238E27FC236}">
                <a16:creationId xmlns:a16="http://schemas.microsoft.com/office/drawing/2014/main" id="{83E5D66B-DE4F-D590-749A-010918C0BC4B}"/>
              </a:ext>
            </a:extLst>
          </p:cNvPr>
          <p:cNvSpPr/>
          <p:nvPr/>
        </p:nvSpPr>
        <p:spPr>
          <a:xfrm>
            <a:off x="587732" y="2043324"/>
            <a:ext cx="7038142" cy="723275"/>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4A - Beschrijf de kaart. Wat valt op?</a:t>
            </a:r>
          </a:p>
          <a:p>
            <a:pPr>
              <a:spcBef>
                <a:spcPts val="600"/>
              </a:spcBef>
            </a:pPr>
            <a:endParaRPr lang="nl-NL" b="1" dirty="0">
              <a:solidFill>
                <a:schemeClr val="bg1"/>
              </a:solidFill>
              <a:latin typeface="Segoe UI" panose="020B0502040204020203" pitchFamily="34" charset="0"/>
              <a:cs typeface="Segoe UI" panose="020B0502040204020203" pitchFamily="34" charset="0"/>
            </a:endParaRPr>
          </a:p>
        </p:txBody>
      </p:sp>
      <p:sp>
        <p:nvSpPr>
          <p:cNvPr id="4" name="Textfeld 3">
            <a:extLst>
              <a:ext uri="{FF2B5EF4-FFF2-40B4-BE49-F238E27FC236}">
                <a16:creationId xmlns:a16="http://schemas.microsoft.com/office/drawing/2014/main" id="{E2BA9B9B-571C-B833-7116-1F978590C3C3}"/>
              </a:ext>
            </a:extLst>
          </p:cNvPr>
          <p:cNvSpPr txBox="1"/>
          <p:nvPr/>
        </p:nvSpPr>
        <p:spPr>
          <a:xfrm>
            <a:off x="526477" y="2809971"/>
            <a:ext cx="7393561" cy="2544030"/>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gasvelden in Nederland zijn verspreid door het land, voornamelijk in de noordelijke provincies, de Noordzee en de Waddenzee. De meeste gasvelden op het land liggen tussen Leeuwarden, Groningen, Emmen en Zwolle. Het grootste gasveld bevindt zich in de provincie Groningen. Kleinere gasvelden zijn ook in de provincies Noord- en Zuid-Holland te vinden.</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Opvallend is dat de gasvelden en daarmee de mogelijkheden om aardgas te winnen heel ongelijk verdeeld zijn in Nederland.</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0" name="Rectangle 10">
            <a:extLst>
              <a:ext uri="{FF2B5EF4-FFF2-40B4-BE49-F238E27FC236}">
                <a16:creationId xmlns:a16="http://schemas.microsoft.com/office/drawing/2014/main" id="{A5EE8E55-C81F-8882-949E-D38DC47C7533}"/>
              </a:ext>
            </a:extLst>
          </p:cNvPr>
          <p:cNvSpPr/>
          <p:nvPr/>
        </p:nvSpPr>
        <p:spPr>
          <a:xfrm>
            <a:off x="380751" y="5483268"/>
            <a:ext cx="7553393" cy="114495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tangle 5">
            <a:extLst>
              <a:ext uri="{FF2B5EF4-FFF2-40B4-BE49-F238E27FC236}">
                <a16:creationId xmlns:a16="http://schemas.microsoft.com/office/drawing/2014/main" id="{85A583DD-6548-55F8-36AB-C7DB88EFBE13}"/>
              </a:ext>
            </a:extLst>
          </p:cNvPr>
          <p:cNvSpPr/>
          <p:nvPr/>
        </p:nvSpPr>
        <p:spPr>
          <a:xfrm>
            <a:off x="601839" y="5584737"/>
            <a:ext cx="7038142" cy="923330"/>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4B - Vertel wat je te weten komt over de actuele discussie rond de gaswinning in Groningen via de volgende krantenkoppen en welke vragen je over dit onderwerp hebt.</a:t>
            </a:r>
          </a:p>
        </p:txBody>
      </p:sp>
      <p:sp>
        <p:nvSpPr>
          <p:cNvPr id="12" name="Textfeld 11">
            <a:extLst>
              <a:ext uri="{FF2B5EF4-FFF2-40B4-BE49-F238E27FC236}">
                <a16:creationId xmlns:a16="http://schemas.microsoft.com/office/drawing/2014/main" id="{3638E2F8-EE95-C5F6-13BB-4F324FCB0A5A}"/>
              </a:ext>
            </a:extLst>
          </p:cNvPr>
          <p:cNvSpPr txBox="1"/>
          <p:nvPr/>
        </p:nvSpPr>
        <p:spPr>
          <a:xfrm>
            <a:off x="540584" y="6864950"/>
            <a:ext cx="7393561" cy="2544030"/>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Er schijnt op het eerste gezicht een makkelijke oplossing voor het gastekort en de hoge energieprijzen te zijn: Nederland zou </a:t>
            </a:r>
            <a:r>
              <a:rPr lang="nl-NL" dirty="0">
                <a:latin typeface="Segoe UI Light" panose="020B0502040204020203" pitchFamily="34" charset="0"/>
                <a:ea typeface="Calibri" panose="020F0502020204030204" pitchFamily="34" charset="0"/>
                <a:cs typeface="Segoe UI Light" panose="020B0502040204020203" pitchFamily="34" charset="0"/>
              </a:rPr>
              <a:t>meer eigen gas kunnen winnen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door de gaskraan in Groningen wat verder open te draaien. </a:t>
            </a:r>
            <a:r>
              <a:rPr lang="nl-NL" dirty="0">
                <a:latin typeface="Segoe UI Light" panose="020B0502040204020203" pitchFamily="34" charset="0"/>
                <a:ea typeface="Calibri" panose="020F0502020204030204" pitchFamily="34" charset="0"/>
                <a:cs typeface="Segoe UI Light" panose="020B0502040204020203" pitchFamily="34" charset="0"/>
              </a:rPr>
              <a:t>Daarmee zijn de Groningers het echter niet eens. Ze hebben last van aardbevingen door de gaswinning. Ook deskundigen vinden het geen oplossing om in Groningen meer of langer gas te winnen. De regio is nu al niet meer veilig door de aardbevingen.</a:t>
            </a:r>
          </a:p>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Vragen door de leerlingen zijn individueel.</a:t>
            </a:r>
          </a:p>
        </p:txBody>
      </p:sp>
    </p:spTree>
    <p:extLst>
      <p:ext uri="{BB962C8B-B14F-4D97-AF65-F5344CB8AC3E}">
        <p14:creationId xmlns:p14="http://schemas.microsoft.com/office/powerpoint/2010/main" val="355947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6" name="Rectangle 10">
            <a:extLst>
              <a:ext uri="{FF2B5EF4-FFF2-40B4-BE49-F238E27FC236}">
                <a16:creationId xmlns:a16="http://schemas.microsoft.com/office/drawing/2014/main" id="{56E4D2DF-C5D6-40E8-CF76-8724E5C5F300}"/>
              </a:ext>
            </a:extLst>
          </p:cNvPr>
          <p:cNvSpPr/>
          <p:nvPr/>
        </p:nvSpPr>
        <p:spPr>
          <a:xfrm>
            <a:off x="380751" y="1928813"/>
            <a:ext cx="7553393" cy="116440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tangle 5">
            <a:extLst>
              <a:ext uri="{FF2B5EF4-FFF2-40B4-BE49-F238E27FC236}">
                <a16:creationId xmlns:a16="http://schemas.microsoft.com/office/drawing/2014/main" id="{D518CF72-4734-BBA3-87DB-B56FE99D4588}"/>
              </a:ext>
            </a:extLst>
          </p:cNvPr>
          <p:cNvSpPr/>
          <p:nvPr/>
        </p:nvSpPr>
        <p:spPr>
          <a:xfrm>
            <a:off x="601839" y="2030283"/>
            <a:ext cx="7038142" cy="923330"/>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4D - Welke foto’s passen bij welke regels van de tekst uit         ? Verwijs bij elke foto naar de regels. Soms zijn er meer mogelijkheden.</a:t>
            </a:r>
          </a:p>
        </p:txBody>
      </p:sp>
      <p:sp>
        <p:nvSpPr>
          <p:cNvPr id="8" name="Textfeld 7">
            <a:extLst>
              <a:ext uri="{FF2B5EF4-FFF2-40B4-BE49-F238E27FC236}">
                <a16:creationId xmlns:a16="http://schemas.microsoft.com/office/drawing/2014/main" id="{EE1B4832-354B-947F-67CE-26483C3016E9}"/>
              </a:ext>
            </a:extLst>
          </p:cNvPr>
          <p:cNvSpPr txBox="1"/>
          <p:nvPr/>
        </p:nvSpPr>
        <p:spPr>
          <a:xfrm>
            <a:off x="601839" y="3294207"/>
            <a:ext cx="3030709" cy="1164806"/>
          </a:xfrm>
          <a:prstGeom prst="rect">
            <a:avLst/>
          </a:prstGeom>
          <a:noFill/>
        </p:spPr>
        <p:txBody>
          <a:bodyPr wrap="square">
            <a:spAutoFit/>
          </a:bodyPr>
          <a:lstStyle/>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A – r. 9-10/9-12 en r. 27-30</a:t>
            </a:r>
          </a:p>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C – r. 18</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E – r. 14-15 en r. 2-3</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Textfeld 8">
            <a:extLst>
              <a:ext uri="{FF2B5EF4-FFF2-40B4-BE49-F238E27FC236}">
                <a16:creationId xmlns:a16="http://schemas.microsoft.com/office/drawing/2014/main" id="{7274A831-56ED-6CC8-EEA5-90CA45CA64D1}"/>
              </a:ext>
            </a:extLst>
          </p:cNvPr>
          <p:cNvSpPr txBox="1"/>
          <p:nvPr/>
        </p:nvSpPr>
        <p:spPr>
          <a:xfrm>
            <a:off x="4237871" y="3294207"/>
            <a:ext cx="3030709" cy="1164806"/>
          </a:xfrm>
          <a:prstGeom prst="rect">
            <a:avLst/>
          </a:prstGeom>
          <a:noFill/>
        </p:spPr>
        <p:txBody>
          <a:bodyPr wrap="square">
            <a:spAutoFit/>
          </a:bodyPr>
          <a:lstStyle/>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B – r. 19</a:t>
            </a:r>
          </a:p>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 – r. 15-16</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F – r. 15-17</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2" name="Grafik 1">
            <a:extLst>
              <a:ext uri="{FF2B5EF4-FFF2-40B4-BE49-F238E27FC236}">
                <a16:creationId xmlns:a16="http://schemas.microsoft.com/office/drawing/2014/main" id="{264E6C43-3778-B3D8-7CA6-31E2DB92EC07}"/>
              </a:ext>
            </a:extLst>
          </p:cNvPr>
          <p:cNvPicPr>
            <a:picLocks noChangeAspect="1"/>
          </p:cNvPicPr>
          <p:nvPr/>
        </p:nvPicPr>
        <p:blipFill>
          <a:blip r:embed="rId3"/>
          <a:stretch>
            <a:fillRect/>
          </a:stretch>
        </p:blipFill>
        <p:spPr>
          <a:xfrm>
            <a:off x="6827207" y="2123809"/>
            <a:ext cx="400311" cy="213210"/>
          </a:xfrm>
          <a:prstGeom prst="rect">
            <a:avLst/>
          </a:prstGeom>
        </p:spPr>
      </p:pic>
    </p:spTree>
    <p:extLst>
      <p:ext uri="{BB962C8B-B14F-4D97-AF65-F5344CB8AC3E}">
        <p14:creationId xmlns:p14="http://schemas.microsoft.com/office/powerpoint/2010/main" val="349182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D96D0C5-AEB6-BF6D-4B6C-9AAC93EEC6DE}"/>
              </a:ext>
            </a:extLst>
          </p:cNvPr>
          <p:cNvSpPr/>
          <p:nvPr/>
        </p:nvSpPr>
        <p:spPr>
          <a:xfrm>
            <a:off x="736373" y="4258026"/>
            <a:ext cx="7523634" cy="129218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19" name="Rectangle 10">
            <a:extLst>
              <a:ext uri="{FF2B5EF4-FFF2-40B4-BE49-F238E27FC236}">
                <a16:creationId xmlns:a16="http://schemas.microsoft.com/office/drawing/2014/main" id="{306CD212-9D4E-4FB1-9D90-B4B6C51192D3}"/>
              </a:ext>
            </a:extLst>
          </p:cNvPr>
          <p:cNvSpPr/>
          <p:nvPr/>
        </p:nvSpPr>
        <p:spPr>
          <a:xfrm>
            <a:off x="395220" y="1943426"/>
            <a:ext cx="7544048" cy="2039851"/>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KIJKEN &amp; LUISTEREN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1980477"/>
            <a:ext cx="7337068" cy="183127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Aardbevingen zijn er in de regio Groningen niet zelden. Stel dat je ´s avonds op je kamer zit en plotseling begint de grond te trillen. Wat voor gedachten en gevoelens komen in je op? </a:t>
            </a:r>
          </a:p>
          <a:p>
            <a:pPr>
              <a:spcBef>
                <a:spcPts val="600"/>
              </a:spcBef>
            </a:pPr>
            <a:r>
              <a:rPr lang="nl-NL" b="1" dirty="0">
                <a:solidFill>
                  <a:schemeClr val="bg1"/>
                </a:solidFill>
                <a:latin typeface="Segoe UI" panose="020B0502040204020203" pitchFamily="34" charset="0"/>
                <a:cs typeface="Segoe UI" panose="020B0502040204020203" pitchFamily="34" charset="0"/>
              </a:rPr>
              <a:t>Spreek er met een medeleerling of -cursist over. Schrijf woorden op, die uitdrukken wat je in zo’n situatie denkt en voelt. Verzamel de woorden daarna in je klas.</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3" name="Rectangle 5">
            <a:extLst>
              <a:ext uri="{FF2B5EF4-FFF2-40B4-BE49-F238E27FC236}">
                <a16:creationId xmlns:a16="http://schemas.microsoft.com/office/drawing/2014/main" id="{27C1D7BE-C9EB-EF7A-4FFD-EADF57D9B709}"/>
              </a:ext>
            </a:extLst>
          </p:cNvPr>
          <p:cNvSpPr/>
          <p:nvPr/>
        </p:nvSpPr>
        <p:spPr>
          <a:xfrm>
            <a:off x="927701" y="4354305"/>
            <a:ext cx="7038142" cy="1000274"/>
          </a:xfrm>
          <a:prstGeom prst="rect">
            <a:avLst/>
          </a:prstGeom>
        </p:spPr>
        <p:txBody>
          <a:bodyPr wrap="square">
            <a:spAutoFit/>
          </a:bodyPr>
          <a:lstStyle/>
          <a:p>
            <a:pPr>
              <a:spcBef>
                <a:spcPts val="600"/>
              </a:spcBef>
            </a:pPr>
            <a:r>
              <a:rPr lang="nl-NL" b="1" dirty="0">
                <a:solidFill>
                  <a:schemeClr val="bg1"/>
                </a:solidFill>
                <a:latin typeface="Segoe UI" panose="020B0502040204020203" pitchFamily="34" charset="0"/>
                <a:cs typeface="Segoe UI" panose="020B0502040204020203" pitchFamily="34" charset="0"/>
              </a:rPr>
              <a:t>ALTERNATIEVE OPDRACHT:</a:t>
            </a:r>
          </a:p>
          <a:p>
            <a:pPr>
              <a:spcBef>
                <a:spcPts val="600"/>
              </a:spcBef>
            </a:pPr>
            <a:r>
              <a:rPr lang="nl-NL" b="1" dirty="0">
                <a:solidFill>
                  <a:schemeClr val="bg1"/>
                </a:solidFill>
                <a:latin typeface="Segoe UI" panose="020B0502040204020203" pitchFamily="34" charset="0"/>
                <a:cs typeface="Segoe UI" panose="020B0502040204020203" pitchFamily="34" charset="0"/>
              </a:rPr>
              <a:t>Je kunt ook in je klas in interactieve word </a:t>
            </a:r>
            <a:r>
              <a:rPr lang="nl-NL" b="1" dirty="0" err="1">
                <a:solidFill>
                  <a:schemeClr val="bg1"/>
                </a:solidFill>
                <a:latin typeface="Segoe UI" panose="020B0502040204020203" pitchFamily="34" charset="0"/>
                <a:cs typeface="Segoe UI" panose="020B0502040204020203" pitchFamily="34" charset="0"/>
              </a:rPr>
              <a:t>cloud</a:t>
            </a:r>
            <a:r>
              <a:rPr lang="nl-NL" b="1" dirty="0">
                <a:solidFill>
                  <a:schemeClr val="bg1"/>
                </a:solidFill>
                <a:latin typeface="Segoe UI" panose="020B0502040204020203" pitchFamily="34" charset="0"/>
                <a:cs typeface="Segoe UI" panose="020B0502040204020203" pitchFamily="34" charset="0"/>
              </a:rPr>
              <a:t> maken, bv.  met </a:t>
            </a:r>
            <a:r>
              <a:rPr lang="nl-NL" b="1" dirty="0" err="1">
                <a:solidFill>
                  <a:schemeClr val="bg1"/>
                </a:solidFill>
                <a:latin typeface="Segoe UI" panose="020B0502040204020203" pitchFamily="34" charset="0"/>
                <a:cs typeface="Segoe UI" panose="020B0502040204020203" pitchFamily="34" charset="0"/>
              </a:rPr>
              <a:t>Mentimeter</a:t>
            </a:r>
            <a:r>
              <a:rPr lang="nl-NL" b="1" dirty="0">
                <a:solidFill>
                  <a:schemeClr val="bg1"/>
                </a:solidFill>
                <a:latin typeface="Segoe UI" panose="020B0502040204020203" pitchFamily="34" charset="0"/>
                <a:cs typeface="Segoe UI" panose="020B0502040204020203" pitchFamily="34" charset="0"/>
              </a:rPr>
              <a:t> (https://www.mentimeter.com/). </a:t>
            </a:r>
          </a:p>
        </p:txBody>
      </p:sp>
    </p:spTree>
    <p:extLst>
      <p:ext uri="{BB962C8B-B14F-4D97-AF65-F5344CB8AC3E}">
        <p14:creationId xmlns:p14="http://schemas.microsoft.com/office/powerpoint/2010/main" val="346027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45">
            <a:extLst>
              <a:ext uri="{FF2B5EF4-FFF2-40B4-BE49-F238E27FC236}">
                <a16:creationId xmlns:a16="http://schemas.microsoft.com/office/drawing/2014/main" id="{A16FC05F-C593-98F1-C2A7-2AE5521E5E1B}"/>
              </a:ext>
            </a:extLst>
          </p:cNvPr>
          <p:cNvSpPr/>
          <p:nvPr/>
        </p:nvSpPr>
        <p:spPr>
          <a:xfrm>
            <a:off x="374068" y="4034832"/>
            <a:ext cx="7545970" cy="5297058"/>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pic>
        <p:nvPicPr>
          <p:cNvPr id="12" name="Grafik 11">
            <a:extLst>
              <a:ext uri="{FF2B5EF4-FFF2-40B4-BE49-F238E27FC236}">
                <a16:creationId xmlns:a16="http://schemas.microsoft.com/office/drawing/2014/main" id="{77110A4A-DF2E-AC3B-8B4A-2E0CF39B6CB8}"/>
              </a:ext>
            </a:extLst>
          </p:cNvPr>
          <p:cNvPicPr>
            <a:picLocks noChangeAspect="1"/>
          </p:cNvPicPr>
          <p:nvPr/>
        </p:nvPicPr>
        <p:blipFill>
          <a:blip r:embed="rId3"/>
          <a:stretch>
            <a:fillRect/>
          </a:stretch>
        </p:blipFill>
        <p:spPr>
          <a:xfrm>
            <a:off x="3409514" y="5057836"/>
            <a:ext cx="4064870" cy="2676093"/>
          </a:xfrm>
          <a:prstGeom prst="rect">
            <a:avLst/>
          </a:prstGeom>
        </p:spPr>
      </p:pic>
      <p:sp>
        <p:nvSpPr>
          <p:cNvPr id="11" name="Rectangle 10">
            <a:extLst>
              <a:ext uri="{FF2B5EF4-FFF2-40B4-BE49-F238E27FC236}">
                <a16:creationId xmlns:a16="http://schemas.microsoft.com/office/drawing/2014/main" id="{AF3F33FC-616D-46BB-AB04-46A8A7D23CA9}"/>
              </a:ext>
            </a:extLst>
          </p:cNvPr>
          <p:cNvSpPr/>
          <p:nvPr/>
        </p:nvSpPr>
        <p:spPr>
          <a:xfrm>
            <a:off x="404339" y="1938402"/>
            <a:ext cx="7495061" cy="187601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KIJKEN &amp; LUISTEREN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162929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In november 2021 was er een zware aardbeving bij de plaats Garrelsweer in de provincie Groningen. In de video vertellen jongeren erover. </a:t>
            </a:r>
          </a:p>
          <a:p>
            <a:pPr>
              <a:lnSpc>
                <a:spcPct val="107000"/>
              </a:lnSpc>
              <a:spcBef>
                <a:spcPts val="600"/>
              </a:spcBef>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Kijk naar de video en vertel welke onderwerpen aan bod komen en welke niet:</a:t>
            </a:r>
          </a:p>
        </p:txBody>
      </p:sp>
      <p:grpSp>
        <p:nvGrpSpPr>
          <p:cNvPr id="14" name="Group 3">
            <a:extLst>
              <a:ext uri="{FF2B5EF4-FFF2-40B4-BE49-F238E27FC236}">
                <a16:creationId xmlns:a16="http://schemas.microsoft.com/office/drawing/2014/main" id="{DCA994E3-2AB5-48B1-C1F2-AC60B54FB7B7}"/>
              </a:ext>
            </a:extLst>
          </p:cNvPr>
          <p:cNvGrpSpPr/>
          <p:nvPr/>
        </p:nvGrpSpPr>
        <p:grpSpPr>
          <a:xfrm>
            <a:off x="3193556" y="4882131"/>
            <a:ext cx="356101" cy="347682"/>
            <a:chOff x="3907215" y="3388743"/>
            <a:chExt cx="356101" cy="360000"/>
          </a:xfrm>
        </p:grpSpPr>
        <p:cxnSp>
          <p:nvCxnSpPr>
            <p:cNvPr id="19" name="Straight Connector 11">
              <a:extLst>
                <a:ext uri="{FF2B5EF4-FFF2-40B4-BE49-F238E27FC236}">
                  <a16:creationId xmlns:a16="http://schemas.microsoft.com/office/drawing/2014/main" id="{983AE354-1B94-814A-092F-34040EF147B9}"/>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20" name="Straight Connector 65">
              <a:extLst>
                <a:ext uri="{FF2B5EF4-FFF2-40B4-BE49-F238E27FC236}">
                  <a16:creationId xmlns:a16="http://schemas.microsoft.com/office/drawing/2014/main" id="{A8F29A01-8FDB-A5FA-0AF0-365E952BB05A}"/>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3" name="Picture 19">
            <a:extLst>
              <a:ext uri="{FF2B5EF4-FFF2-40B4-BE49-F238E27FC236}">
                <a16:creationId xmlns:a16="http://schemas.microsoft.com/office/drawing/2014/main" id="{A0530C99-2E03-8A8D-6E58-35E2AA9C1531}"/>
              </a:ext>
            </a:extLst>
          </p:cNvPr>
          <p:cNvPicPr>
            <a:picLocks noChangeAspect="1"/>
          </p:cNvPicPr>
          <p:nvPr/>
        </p:nvPicPr>
        <p:blipFill>
          <a:blip r:embed="rId4"/>
          <a:stretch>
            <a:fillRect/>
          </a:stretch>
        </p:blipFill>
        <p:spPr>
          <a:xfrm rot="16200000">
            <a:off x="3224724" y="7567772"/>
            <a:ext cx="382714" cy="445047"/>
          </a:xfrm>
          <a:prstGeom prst="rect">
            <a:avLst/>
          </a:prstGeom>
        </p:spPr>
      </p:pic>
      <p:pic>
        <p:nvPicPr>
          <p:cNvPr id="31" name="Picture 72">
            <a:extLst>
              <a:ext uri="{FF2B5EF4-FFF2-40B4-BE49-F238E27FC236}">
                <a16:creationId xmlns:a16="http://schemas.microsoft.com/office/drawing/2014/main" id="{B8BC3651-278C-D234-A182-916932450644}"/>
              </a:ext>
            </a:extLst>
          </p:cNvPr>
          <p:cNvPicPr>
            <a:picLocks noChangeAspect="1"/>
          </p:cNvPicPr>
          <p:nvPr/>
        </p:nvPicPr>
        <p:blipFill>
          <a:blip r:embed="rId4"/>
          <a:stretch>
            <a:fillRect/>
          </a:stretch>
        </p:blipFill>
        <p:spPr>
          <a:xfrm rot="5400000">
            <a:off x="7267429" y="4776031"/>
            <a:ext cx="396274" cy="445047"/>
          </a:xfrm>
          <a:prstGeom prst="rect">
            <a:avLst/>
          </a:prstGeom>
        </p:spPr>
      </p:pic>
      <p:pic>
        <p:nvPicPr>
          <p:cNvPr id="32" name="Picture 73">
            <a:extLst>
              <a:ext uri="{FF2B5EF4-FFF2-40B4-BE49-F238E27FC236}">
                <a16:creationId xmlns:a16="http://schemas.microsoft.com/office/drawing/2014/main" id="{4BDC0EE4-8639-4433-4B56-85D98626AB11}"/>
              </a:ext>
            </a:extLst>
          </p:cNvPr>
          <p:cNvPicPr>
            <a:picLocks noChangeAspect="1"/>
          </p:cNvPicPr>
          <p:nvPr/>
        </p:nvPicPr>
        <p:blipFill>
          <a:blip r:embed="rId4"/>
          <a:stretch>
            <a:fillRect/>
          </a:stretch>
        </p:blipFill>
        <p:spPr>
          <a:xfrm rot="10800000">
            <a:off x="7336018" y="7520785"/>
            <a:ext cx="396274" cy="429818"/>
          </a:xfrm>
          <a:prstGeom prst="rect">
            <a:avLst/>
          </a:prstGeom>
        </p:spPr>
      </p:pic>
      <p:sp>
        <p:nvSpPr>
          <p:cNvPr id="33" name="Rectangle 69">
            <a:hlinkClick r:id="rId5"/>
            <a:extLst>
              <a:ext uri="{FF2B5EF4-FFF2-40B4-BE49-F238E27FC236}">
                <a16:creationId xmlns:a16="http://schemas.microsoft.com/office/drawing/2014/main" id="{FB6E4FC0-DA39-1C9F-4D83-0A72A7DD439E}"/>
              </a:ext>
            </a:extLst>
          </p:cNvPr>
          <p:cNvSpPr/>
          <p:nvPr/>
        </p:nvSpPr>
        <p:spPr>
          <a:xfrm>
            <a:off x="3360227" y="4975725"/>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21" name="Gruppieren 20">
            <a:extLst>
              <a:ext uri="{FF2B5EF4-FFF2-40B4-BE49-F238E27FC236}">
                <a16:creationId xmlns:a16="http://schemas.microsoft.com/office/drawing/2014/main" id="{256F5799-6A03-0A77-B0BF-A88A3D9BA624}"/>
              </a:ext>
            </a:extLst>
          </p:cNvPr>
          <p:cNvGrpSpPr/>
          <p:nvPr/>
        </p:nvGrpSpPr>
        <p:grpSpPr>
          <a:xfrm>
            <a:off x="5131064" y="6103321"/>
            <a:ext cx="621769" cy="600494"/>
            <a:chOff x="5342518" y="6317493"/>
            <a:chExt cx="621769" cy="600494"/>
          </a:xfrm>
        </p:grpSpPr>
        <p:sp>
          <p:nvSpPr>
            <p:cNvPr id="35" name="Oval 14">
              <a:hlinkClick r:id="rId5"/>
              <a:extLst>
                <a:ext uri="{FF2B5EF4-FFF2-40B4-BE49-F238E27FC236}">
                  <a16:creationId xmlns:a16="http://schemas.microsoft.com/office/drawing/2014/main" id="{F9C69184-5AA6-A347-9D4A-FC17E61A0BB5}"/>
                </a:ext>
              </a:extLst>
            </p:cNvPr>
            <p:cNvSpPr/>
            <p:nvPr/>
          </p:nvSpPr>
          <p:spPr>
            <a:xfrm>
              <a:off x="5342518" y="6317493"/>
              <a:ext cx="621769" cy="600494"/>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6" name="Isosceles Triangle 16">
              <a:extLst>
                <a:ext uri="{FF2B5EF4-FFF2-40B4-BE49-F238E27FC236}">
                  <a16:creationId xmlns:a16="http://schemas.microsoft.com/office/drawing/2014/main" id="{D5C51D3E-5AFD-D66C-8470-C94FDDFB93DA}"/>
                </a:ext>
              </a:extLst>
            </p:cNvPr>
            <p:cNvSpPr/>
            <p:nvPr/>
          </p:nvSpPr>
          <p:spPr>
            <a:xfrm rot="5400000">
              <a:off x="5555797" y="6497839"/>
              <a:ext cx="258904" cy="23110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 name="Textfeld 6">
            <a:extLst>
              <a:ext uri="{FF2B5EF4-FFF2-40B4-BE49-F238E27FC236}">
                <a16:creationId xmlns:a16="http://schemas.microsoft.com/office/drawing/2014/main" id="{D9F4DE12-A11B-A9A1-68E6-7A1F9CA7BC60}"/>
              </a:ext>
            </a:extLst>
          </p:cNvPr>
          <p:cNvSpPr txBox="1"/>
          <p:nvPr/>
        </p:nvSpPr>
        <p:spPr>
          <a:xfrm>
            <a:off x="459026" y="4131786"/>
            <a:ext cx="2728050" cy="4812343"/>
          </a:xfrm>
          <a:prstGeom prst="rect">
            <a:avLst/>
          </a:prstGeom>
          <a:noFill/>
        </p:spPr>
        <p:txBody>
          <a:bodyPr wrap="square">
            <a:spAutoFit/>
          </a:bodyPr>
          <a:lstStyle/>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hoe de jongeren aardbeving hebben ondervonden</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inzet van de brandweer </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schade aan de gebouwen</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schoolsluitingen</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stabiliteit van nieuwe gebouwen</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gevaar door aardbevingen in de toekomst</a:t>
            </a:r>
          </a:p>
          <a:p>
            <a:pPr marL="342900" indent="-342900">
              <a:lnSpc>
                <a:spcPct val="107000"/>
              </a:lnSpc>
              <a:buAutoNum type="alphaLcParenR"/>
            </a:pPr>
            <a:r>
              <a:rPr lang="nl-NL" dirty="0">
                <a:latin typeface="Segoe UI Light" panose="020B0502040204020203" pitchFamily="34" charset="0"/>
                <a:cs typeface="Segoe UI Light" panose="020B0502040204020203" pitchFamily="34" charset="0"/>
              </a:rPr>
              <a:t>verhuizingen van de inwoners naar andere regio’s</a:t>
            </a:r>
          </a:p>
        </p:txBody>
      </p:sp>
    </p:spTree>
    <p:extLst>
      <p:ext uri="{BB962C8B-B14F-4D97-AF65-F5344CB8AC3E}">
        <p14:creationId xmlns:p14="http://schemas.microsoft.com/office/powerpoint/2010/main" val="248367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6" name="Rectangle 10">
            <a:extLst>
              <a:ext uri="{FF2B5EF4-FFF2-40B4-BE49-F238E27FC236}">
                <a16:creationId xmlns:a16="http://schemas.microsoft.com/office/drawing/2014/main" id="{56E4D2DF-C5D6-40E8-CF76-8724E5C5F300}"/>
              </a:ext>
            </a:extLst>
          </p:cNvPr>
          <p:cNvSpPr/>
          <p:nvPr/>
        </p:nvSpPr>
        <p:spPr>
          <a:xfrm>
            <a:off x="380751" y="1928813"/>
            <a:ext cx="7553393" cy="1741313"/>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tangle 5">
            <a:extLst>
              <a:ext uri="{FF2B5EF4-FFF2-40B4-BE49-F238E27FC236}">
                <a16:creationId xmlns:a16="http://schemas.microsoft.com/office/drawing/2014/main" id="{D518CF72-4734-BBA3-87DB-B56FE99D4588}"/>
              </a:ext>
            </a:extLst>
          </p:cNvPr>
          <p:cNvSpPr/>
          <p:nvPr/>
        </p:nvSpPr>
        <p:spPr>
          <a:xfrm>
            <a:off x="601839" y="2030283"/>
            <a:ext cx="7038142" cy="1477328"/>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Aardbevingen zijn er in de regio Groningen niet zelden. Stel dat je ´s avonds op je kamer zit en plotseling begint de grond te trillen. Wat voor gedachten en gevoelens komen in je op? (…) Schrijf woorden op, die uitdrukken wat je in zo’n situatie denkt en voelt. (…)</a:t>
            </a:r>
          </a:p>
        </p:txBody>
      </p:sp>
      <p:sp>
        <p:nvSpPr>
          <p:cNvPr id="8" name="Textfeld 7">
            <a:extLst>
              <a:ext uri="{FF2B5EF4-FFF2-40B4-BE49-F238E27FC236}">
                <a16:creationId xmlns:a16="http://schemas.microsoft.com/office/drawing/2014/main" id="{EE1B4832-354B-947F-67CE-26483C3016E9}"/>
              </a:ext>
            </a:extLst>
          </p:cNvPr>
          <p:cNvSpPr txBox="1"/>
          <p:nvPr/>
        </p:nvSpPr>
        <p:spPr>
          <a:xfrm>
            <a:off x="601839" y="3889549"/>
            <a:ext cx="7318199" cy="663258"/>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Er zijn verschillende mogelijkheden. Woorden die bij de situatie passen, kunnen o.a. zijn:</a:t>
            </a:r>
          </a:p>
        </p:txBody>
      </p:sp>
      <p:sp>
        <p:nvSpPr>
          <p:cNvPr id="3" name="Textfeld 2">
            <a:extLst>
              <a:ext uri="{FF2B5EF4-FFF2-40B4-BE49-F238E27FC236}">
                <a16:creationId xmlns:a16="http://schemas.microsoft.com/office/drawing/2014/main" id="{CF8929BC-DBF7-6B8E-FB39-D6B61EE60D89}"/>
              </a:ext>
            </a:extLst>
          </p:cNvPr>
          <p:cNvSpPr txBox="1"/>
          <p:nvPr/>
        </p:nvSpPr>
        <p:spPr>
          <a:xfrm>
            <a:off x="601839" y="4602271"/>
            <a:ext cx="3718542" cy="1848711"/>
          </a:xfrm>
          <a:prstGeom prst="rect">
            <a:avLst/>
          </a:prstGeom>
          <a:noFill/>
        </p:spPr>
        <p:txBody>
          <a:bodyPr wrap="square">
            <a:spAutoFit/>
          </a:bodyPr>
          <a:lstStyle/>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bang zijn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de angst</a:t>
            </a:r>
          </a:p>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schrikken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niet weten wat er aan de hand is</a:t>
            </a:r>
          </a:p>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onzeker zijn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meteen naar buiten willen</a:t>
            </a:r>
          </a:p>
        </p:txBody>
      </p:sp>
      <p:sp>
        <p:nvSpPr>
          <p:cNvPr id="10" name="Textfeld 9">
            <a:extLst>
              <a:ext uri="{FF2B5EF4-FFF2-40B4-BE49-F238E27FC236}">
                <a16:creationId xmlns:a16="http://schemas.microsoft.com/office/drawing/2014/main" id="{F7684F39-4B2F-DBBC-8C71-D5026B60DE03}"/>
              </a:ext>
            </a:extLst>
          </p:cNvPr>
          <p:cNvSpPr txBox="1"/>
          <p:nvPr/>
        </p:nvSpPr>
        <p:spPr>
          <a:xfrm>
            <a:off x="4450328" y="4602271"/>
            <a:ext cx="3467233" cy="2145074"/>
          </a:xfrm>
          <a:prstGeom prst="rect">
            <a:avLst/>
          </a:prstGeom>
          <a:noFill/>
        </p:spPr>
        <p:txBody>
          <a:bodyPr wrap="square">
            <a:spAutoFit/>
          </a:bodyPr>
          <a:lstStyle/>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nog snel de belangrijkste dingen bij elkaar zoeken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huilen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heel rustig zijn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woedend zijn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bezorgd zijn</a:t>
            </a:r>
          </a:p>
          <a:p>
            <a:pPr marL="285750" indent="-285750">
              <a:lnSpc>
                <a:spcPct val="107000"/>
              </a:lnSpc>
              <a:spcAft>
                <a:spcPts val="800"/>
              </a:spcAft>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“ik moet hier weg”</a:t>
            </a:r>
          </a:p>
        </p:txBody>
      </p:sp>
      <p:sp>
        <p:nvSpPr>
          <p:cNvPr id="11" name="Rectangle 10">
            <a:extLst>
              <a:ext uri="{FF2B5EF4-FFF2-40B4-BE49-F238E27FC236}">
                <a16:creationId xmlns:a16="http://schemas.microsoft.com/office/drawing/2014/main" id="{551E8386-B12A-213D-75DD-F773F7352D3C}"/>
              </a:ext>
            </a:extLst>
          </p:cNvPr>
          <p:cNvSpPr/>
          <p:nvPr/>
        </p:nvSpPr>
        <p:spPr>
          <a:xfrm>
            <a:off x="409974" y="6890238"/>
            <a:ext cx="7495061" cy="863373"/>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Rectangle 5">
            <a:extLst>
              <a:ext uri="{FF2B5EF4-FFF2-40B4-BE49-F238E27FC236}">
                <a16:creationId xmlns:a16="http://schemas.microsoft.com/office/drawing/2014/main" id="{3FC0E0B6-B98A-7BD5-B5E5-38DE1B26920F}"/>
              </a:ext>
            </a:extLst>
          </p:cNvPr>
          <p:cNvSpPr/>
          <p:nvPr/>
        </p:nvSpPr>
        <p:spPr>
          <a:xfrm>
            <a:off x="563260" y="6985309"/>
            <a:ext cx="7091437" cy="663258"/>
          </a:xfrm>
          <a:prstGeom prst="rect">
            <a:avLst/>
          </a:prstGeom>
        </p:spPr>
        <p:txBody>
          <a:bodyPr wrap="square">
            <a:spAutoFit/>
          </a:bodyPr>
          <a:lstStyle/>
          <a:p>
            <a:pPr>
              <a:lnSpc>
                <a:spcPct val="107000"/>
              </a:lnSpc>
              <a:spcBef>
                <a:spcPts val="600"/>
              </a:spcBef>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Kijk naar de video en vertel welke onderwerpen aan bod komen en welke niet:</a:t>
            </a:r>
          </a:p>
        </p:txBody>
      </p:sp>
      <p:sp>
        <p:nvSpPr>
          <p:cNvPr id="17" name="Textfeld 16">
            <a:extLst>
              <a:ext uri="{FF2B5EF4-FFF2-40B4-BE49-F238E27FC236}">
                <a16:creationId xmlns:a16="http://schemas.microsoft.com/office/drawing/2014/main" id="{B28F8FDB-CAC5-03EB-F9C5-CD4A4192722E}"/>
              </a:ext>
            </a:extLst>
          </p:cNvPr>
          <p:cNvSpPr txBox="1"/>
          <p:nvPr/>
        </p:nvSpPr>
        <p:spPr>
          <a:xfrm>
            <a:off x="601839" y="7908140"/>
            <a:ext cx="7318199" cy="366895"/>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Thema’s a, c, e, f komen voor, b, d en g niet. </a:t>
            </a:r>
          </a:p>
        </p:txBody>
      </p:sp>
    </p:spTree>
    <p:extLst>
      <p:ext uri="{BB962C8B-B14F-4D97-AF65-F5344CB8AC3E}">
        <p14:creationId xmlns:p14="http://schemas.microsoft.com/office/powerpoint/2010/main" val="3115962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380751" y="1937758"/>
            <a:ext cx="7545969" cy="186028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a:t>
            </a:r>
            <a:endParaRPr lang="en-US"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6" y="2065286"/>
            <a:ext cx="7166867" cy="155427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de volgende stellingen in verband met het gastekort, de hoge energieprijzen, de gaswinning in Groningen en de aardbevingen. </a:t>
            </a:r>
          </a:p>
          <a:p>
            <a:pPr>
              <a:spcBef>
                <a:spcPts val="600"/>
              </a:spcBef>
            </a:pPr>
            <a:r>
              <a:rPr lang="nl-NL" b="1" dirty="0">
                <a:solidFill>
                  <a:schemeClr val="bg1"/>
                </a:solidFill>
                <a:latin typeface="Segoe UI" panose="020B0502040204020203" pitchFamily="34" charset="0"/>
                <a:cs typeface="Segoe UI" panose="020B0502040204020203" pitchFamily="34" charset="0"/>
              </a:rPr>
              <a:t>Ben je het ermee eens/oneens? Waarom?</a:t>
            </a:r>
          </a:p>
          <a:p>
            <a:r>
              <a:rPr lang="nl-NL" b="1" dirty="0">
                <a:solidFill>
                  <a:schemeClr val="bg1"/>
                </a:solidFill>
                <a:latin typeface="Segoe UI" panose="020B0502040204020203" pitchFamily="34" charset="0"/>
                <a:cs typeface="Segoe UI" panose="020B0502040204020203" pitchFamily="34" charset="0"/>
              </a:rPr>
              <a:t>Heb je een eigen voorstel om het probleem op te lossen?</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33499" y="4089465"/>
            <a:ext cx="7545970" cy="3882163"/>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48635" y="4143700"/>
            <a:ext cx="7391001" cy="3740896"/>
          </a:xfrm>
          <a:prstGeom prst="rect">
            <a:avLst/>
          </a:prstGeom>
          <a:noFill/>
        </p:spPr>
        <p:txBody>
          <a:bodyPr wrap="square">
            <a:spAutoFit/>
          </a:bodyPr>
          <a:lstStyle/>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provincie Groningen is niet zo dichtbevolkt, daarom zijn aardbevingen in deze regio minder problematisch dan bijvoorbeeld in Amsterdam of Rotterdam.</a:t>
            </a:r>
          </a:p>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Je kunt beter zwembaden en sportclubs in het hele land sluiten en daardoor energie besparen</a:t>
            </a:r>
            <a:r>
              <a:rPr lang="nl-NL" dirty="0">
                <a:latin typeface="Segoe UI Light" panose="020B0502040204020203" pitchFamily="34" charset="0"/>
                <a:ea typeface="Calibri" panose="020F0502020204030204" pitchFamily="34" charset="0"/>
                <a:cs typeface="Segoe UI Light" panose="020B0502040204020203" pitchFamily="34" charset="0"/>
              </a:rPr>
              <a:t> dan eigen gas te winnen met de kans op aardbevingen.</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Geef de bewoners vlak bij de gasvelden in Groningen een andere woonplaats, dan heb je geen probleem meer. </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Nederland moet weer gas importeren uit Rusland, dan zullen de prijzen omlaag gaan en alle problemen zijn opgelost. </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83378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3"/>
            <a:ext cx="7632948" cy="7316616"/>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dirty="0">
                <a:solidFill>
                  <a:schemeClr val="tx1"/>
                </a:solidFill>
                <a:latin typeface="Segoe UI Light" panose="020B0502040204020203" pitchFamily="34" charset="0"/>
                <a:cs typeface="Segoe UI Light" panose="020B0502040204020203" pitchFamily="34" charset="0"/>
              </a:rPr>
              <a:t>titel:</a:t>
            </a:r>
          </a:p>
          <a:p>
            <a:r>
              <a:rPr lang="nl-NL" sz="1600" dirty="0">
                <a:solidFill>
                  <a:schemeClr val="tx1"/>
                </a:solidFill>
                <a:latin typeface="Segoe UI Light" panose="020B0502040204020203" pitchFamily="34" charset="0"/>
                <a:cs typeface="Segoe UI Light" panose="020B0502040204020203" pitchFamily="34" charset="0"/>
              </a:rPr>
              <a:t>screenshot en video: </a:t>
            </a:r>
            <a:r>
              <a:rPr lang="nl-NL" sz="1600" dirty="0">
                <a:latin typeface="Segoe UI Light" panose="020B0502040204020203" pitchFamily="34" charset="0"/>
                <a:cs typeface="Segoe UI Light" panose="020B0502040204020203" pitchFamily="34" charset="0"/>
                <a:hlinkClick r:id="rId3"/>
              </a:rPr>
              <a:t>https://www.youtube.com/watch?v=SZdfnX40w3g</a:t>
            </a:r>
            <a:r>
              <a:rPr lang="nl-NL" sz="1600" dirty="0">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moeilijke woorden: Prisma Nederlands XL – woordenboekapp 2016 </a:t>
            </a:r>
          </a:p>
          <a:p>
            <a:endParaRPr lang="nl-NL"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1:</a:t>
            </a:r>
          </a:p>
          <a:p>
            <a:r>
              <a:rPr lang="nl-BE" sz="1600" dirty="0">
                <a:solidFill>
                  <a:schemeClr val="tx1"/>
                </a:solidFill>
                <a:latin typeface="Segoe UI Light" panose="020B0502040204020203" pitchFamily="34" charset="0"/>
                <a:cs typeface="Segoe UI Light" panose="020B0502040204020203" pitchFamily="34" charset="0"/>
              </a:rPr>
              <a:t>screenshots: </a:t>
            </a:r>
            <a:r>
              <a:rPr lang="nl-NL" sz="1600" dirty="0">
                <a:latin typeface="Segoe UI Light" panose="020B0502040204020203" pitchFamily="34" charset="0"/>
                <a:cs typeface="Segoe UI Light" panose="020B0502040204020203" pitchFamily="34" charset="0"/>
                <a:hlinkClick r:id="rId3"/>
              </a:rPr>
              <a:t>https://www.youtube.com/watch?v=SZdfnX40w3g</a:t>
            </a:r>
            <a:r>
              <a:rPr lang="nl-NL" sz="1600" dirty="0">
                <a:latin typeface="Segoe UI Light" panose="020B0502040204020203" pitchFamily="34" charset="0"/>
                <a:cs typeface="Segoe UI Light" panose="020B0502040204020203" pitchFamily="34" charset="0"/>
              </a:rPr>
              <a:t> </a:t>
            </a:r>
          </a:p>
          <a:p>
            <a:endParaRPr lang="nl-NL" sz="1600" dirty="0">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2:</a:t>
            </a:r>
          </a:p>
          <a:p>
            <a:r>
              <a:rPr lang="nl-NL" sz="1600" dirty="0">
                <a:solidFill>
                  <a:schemeClr val="tx1"/>
                </a:solidFill>
                <a:latin typeface="Segoe UI Light" panose="020B0502040204020203" pitchFamily="34" charset="0"/>
                <a:cs typeface="Segoe UI Light" panose="020B0502040204020203" pitchFamily="34" charset="0"/>
              </a:rPr>
              <a:t>2A: screenshot en video: </a:t>
            </a:r>
            <a:r>
              <a:rPr lang="nl-NL" sz="1600" dirty="0">
                <a:latin typeface="Segoe UI Light" panose="020B0502040204020203" pitchFamily="34" charset="0"/>
                <a:cs typeface="Segoe UI Light" panose="020B0502040204020203" pitchFamily="34" charset="0"/>
                <a:hlinkClick r:id="rId3"/>
              </a:rPr>
              <a:t>https://www.youtube.com/watch?v=SZdfnX40w3g</a:t>
            </a:r>
            <a:r>
              <a:rPr lang="nl-NL" sz="1600" dirty="0">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2A: moeilijke woorden: Prisma Nederlands XL – woordenboekapp 2016 </a:t>
            </a:r>
          </a:p>
          <a:p>
            <a:r>
              <a:rPr lang="nl-NL" sz="1600" dirty="0">
                <a:solidFill>
                  <a:schemeClr val="tx1"/>
                </a:solidFill>
                <a:latin typeface="Segoe UI Light" panose="020B0502040204020203" pitchFamily="34" charset="0"/>
                <a:cs typeface="Segoe UI Light" panose="020B0502040204020203" pitchFamily="34" charset="0"/>
              </a:rPr>
              <a:t>2C: eigen transcriptie van de video </a:t>
            </a:r>
            <a:r>
              <a:rPr lang="nl-NL" sz="1600" dirty="0">
                <a:latin typeface="Segoe UI Light" panose="020B0502040204020203" pitchFamily="34" charset="0"/>
                <a:cs typeface="Segoe UI Light" panose="020B0502040204020203" pitchFamily="34" charset="0"/>
                <a:hlinkClick r:id="rId3"/>
              </a:rPr>
              <a:t>https://www.youtube.com/watch?v=SZdfnX40w3g</a:t>
            </a:r>
            <a:r>
              <a:rPr lang="nl-NL" sz="1600" dirty="0">
                <a:latin typeface="Segoe UI Light" panose="020B0502040204020203" pitchFamily="34" charset="0"/>
                <a:cs typeface="Segoe UI Light" panose="020B0502040204020203" pitchFamily="34" charset="0"/>
              </a:rPr>
              <a:t> </a:t>
            </a:r>
            <a:endParaRPr lang="nl-NL" sz="1600" dirty="0">
              <a:solidFill>
                <a:schemeClr val="tx1"/>
              </a:solidFill>
              <a:latin typeface="Segoe UI Light" panose="020B0502040204020203" pitchFamily="34" charset="0"/>
              <a:cs typeface="Segoe UI Light" panose="020B0502040204020203" pitchFamily="34" charset="0"/>
            </a:endParaRPr>
          </a:p>
          <a:p>
            <a:endParaRPr lang="nl-BE" sz="1600" b="1"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4: </a:t>
            </a:r>
          </a:p>
          <a:p>
            <a:r>
              <a:rPr lang="nl-NL" sz="1600" dirty="0">
                <a:solidFill>
                  <a:schemeClr val="tx1"/>
                </a:solidFill>
                <a:latin typeface="Segoe UI Light" panose="020B0502040204020203" pitchFamily="34" charset="0"/>
                <a:cs typeface="Segoe UI Light" panose="020B0502040204020203" pitchFamily="34" charset="0"/>
              </a:rPr>
              <a:t>4A – foto’s: </a:t>
            </a:r>
            <a:r>
              <a:rPr lang="nl-NL" sz="1600" dirty="0">
                <a:solidFill>
                  <a:schemeClr val="tx1"/>
                </a:solidFill>
                <a:latin typeface="Segoe UI Light" panose="020B0502040204020203" pitchFamily="34" charset="0"/>
                <a:cs typeface="Segoe UI Light" panose="020B0502040204020203" pitchFamily="34" charset="0"/>
                <a:hlinkClick r:id="rId4"/>
              </a:rPr>
              <a:t>https://nl.wikipedia.org/wiki/Groningenveld#/media/Bestand:Natural_gas_NL.png</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hlinkClick r:id="rId5"/>
              </a:rPr>
              <a:t>https://www.rijksoverheid.nl/ministeries/ministerie-van-economische-zaken-en-klimaat/het-verhaal-van-ezk/weblogs/2022/gronings-gas</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4B - koppen:</a:t>
            </a:r>
          </a:p>
          <a:p>
            <a:r>
              <a:rPr lang="nl-NL" sz="1600" dirty="0">
                <a:solidFill>
                  <a:schemeClr val="tx1"/>
                </a:solidFill>
                <a:latin typeface="Segoe UI Light" panose="020B0502040204020203" pitchFamily="34" charset="0"/>
                <a:cs typeface="Segoe UI Light" panose="020B0502040204020203" pitchFamily="34" charset="0"/>
              </a:rPr>
              <a:t>A: </a:t>
            </a:r>
            <a:r>
              <a:rPr lang="nl-NL" sz="1600" dirty="0">
                <a:solidFill>
                  <a:schemeClr val="tx1"/>
                </a:solidFill>
                <a:latin typeface="Segoe UI Light" panose="020B0502040204020203" pitchFamily="34" charset="0"/>
                <a:cs typeface="Segoe UI Light" panose="020B0502040204020203" pitchFamily="34" charset="0"/>
                <a:hlinkClick r:id="rId6"/>
              </a:rPr>
              <a:t>https://dvhn.nl/groningen/Nee-Gronings-gas-is-%C3%A9cht-geen-oplossing-voor-de-wereldwijde-energiecrisis.-Dat-is-lekker-makkelijk-om-te-roepen-als-je-zelf-geen-last-hebt-van-de-aardbevingen-27907852.html</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B: </a:t>
            </a:r>
            <a:r>
              <a:rPr lang="nl-NL" sz="1600" dirty="0">
                <a:solidFill>
                  <a:schemeClr val="tx1"/>
                </a:solidFill>
                <a:latin typeface="Segoe UI Light" panose="020B0502040204020203" pitchFamily="34" charset="0"/>
                <a:cs typeface="Segoe UI Light" panose="020B0502040204020203" pitchFamily="34" charset="0"/>
                <a:hlinkClick r:id="rId5"/>
              </a:rPr>
              <a:t>https://www.rijksoverheid.nl/ministeries/ministerie-van-economische-zaken-en-klimaat/het-verhaal-van-ezk/weblogs/2022/gronings-gas</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C: </a:t>
            </a:r>
            <a:r>
              <a:rPr lang="nl-NL" sz="1600" dirty="0">
                <a:solidFill>
                  <a:schemeClr val="tx1"/>
                </a:solidFill>
                <a:latin typeface="Segoe UI Light" panose="020B0502040204020203" pitchFamily="34" charset="0"/>
                <a:cs typeface="Segoe UI Light" panose="020B0502040204020203" pitchFamily="34" charset="0"/>
                <a:hlinkClick r:id="rId7"/>
              </a:rPr>
              <a:t>https://www.ad.nl/groningen/meer-gas-uit-groningen-is-onveilig-en-lost-crisis-niet-op-het-is-nu-al-onveilig-in-groningen~ae7655ce/</a:t>
            </a:r>
            <a:r>
              <a:rPr lang="nl-NL" sz="1600" dirty="0">
                <a:solidFill>
                  <a:schemeClr val="tx1"/>
                </a:solidFill>
                <a:latin typeface="Segoe UI Light" panose="020B0502040204020203" pitchFamily="34" charset="0"/>
                <a:cs typeface="Segoe UI Light" panose="020B0502040204020203" pitchFamily="34" charset="0"/>
              </a:rPr>
              <a:t> </a:t>
            </a: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9503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3"/>
            <a:ext cx="7632948" cy="4785138"/>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Segoe UI Light" panose="020B0502040204020203" pitchFamily="34" charset="0"/>
                <a:cs typeface="Segoe UI Light" panose="020B0502040204020203" pitchFamily="34" charset="0"/>
              </a:rPr>
              <a:t>4C – artikel: </a:t>
            </a:r>
            <a:r>
              <a:rPr lang="nl-NL" sz="1600" dirty="0">
                <a:solidFill>
                  <a:schemeClr val="tx1"/>
                </a:solidFill>
                <a:latin typeface="Segoe UI Light" panose="020B0502040204020203" pitchFamily="34" charset="0"/>
                <a:cs typeface="Segoe UI Light" panose="020B0502040204020203" pitchFamily="34" charset="0"/>
                <a:hlinkClick r:id="rId3"/>
              </a:rPr>
              <a:t>https://jeugdjournaal.nl/artikel/2434328-heeft-de-regering-fouten-gemaakt-bij-de-gaswinning-in-groningen.html</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4D – foto’s: screenshots van de video op </a:t>
            </a:r>
            <a:r>
              <a:rPr lang="nl-NL" sz="1600" dirty="0">
                <a:solidFill>
                  <a:schemeClr val="tx1"/>
                </a:solidFill>
                <a:latin typeface="Segoe UI Light" panose="020B0502040204020203" pitchFamily="34" charset="0"/>
                <a:cs typeface="Segoe UI Light" panose="020B0502040204020203" pitchFamily="34" charset="0"/>
                <a:hlinkClick r:id="rId3"/>
              </a:rPr>
              <a:t>https://jeugdjournaal.nl/artikel/2434328-heeft-de-regering-fouten-gemaakt-bij-de-gaswinning-in-groningen.html</a:t>
            </a:r>
            <a:r>
              <a:rPr lang="nl-NL" sz="1600" dirty="0">
                <a:solidFill>
                  <a:schemeClr val="tx1"/>
                </a:solidFill>
                <a:latin typeface="Segoe UI Light" panose="020B0502040204020203" pitchFamily="34" charset="0"/>
                <a:cs typeface="Segoe UI Light" panose="020B0502040204020203" pitchFamily="34" charset="0"/>
              </a:rPr>
              <a:t> </a:t>
            </a:r>
          </a:p>
          <a:p>
            <a:endParaRPr lang="nl-BE" sz="1600" b="1"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5:</a:t>
            </a:r>
          </a:p>
          <a:p>
            <a:r>
              <a:rPr lang="nl-NL" sz="1600" dirty="0">
                <a:solidFill>
                  <a:schemeClr val="tx1"/>
                </a:solidFill>
                <a:latin typeface="Segoe UI Light" panose="020B0502040204020203" pitchFamily="34" charset="0"/>
                <a:cs typeface="Segoe UI Light" panose="020B0502040204020203" pitchFamily="34" charset="0"/>
              </a:rPr>
              <a:t>screenshot &amp; video: </a:t>
            </a:r>
            <a:r>
              <a:rPr lang="nl-NL" sz="1600" dirty="0">
                <a:solidFill>
                  <a:schemeClr val="tx1"/>
                </a:solidFill>
                <a:latin typeface="Segoe UI Light" panose="020B0502040204020203" pitchFamily="34" charset="0"/>
                <a:cs typeface="Segoe UI Light" panose="020B0502040204020203" pitchFamily="34" charset="0"/>
                <a:hlinkClick r:id="rId4"/>
              </a:rPr>
              <a:t>https://jeugdjournaal.nl/artikel/2412215-toch-meer-gas-uit-groningen-nodig.html?ext=html</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taalhulp (taalmiddelen):</a:t>
            </a:r>
          </a:p>
          <a:p>
            <a:r>
              <a:rPr lang="nl-BE" sz="1600" dirty="0">
                <a:solidFill>
                  <a:schemeClr val="tx1"/>
                </a:solidFill>
                <a:latin typeface="Segoe UI Light" panose="020B0502040204020203" pitchFamily="34" charset="0"/>
                <a:cs typeface="Segoe UI Light" panose="020B0502040204020203" pitchFamily="34" charset="0"/>
              </a:rPr>
              <a:t>Digna </a:t>
            </a:r>
            <a:r>
              <a:rPr lang="nl-BE" sz="1600" dirty="0" err="1">
                <a:solidFill>
                  <a:schemeClr val="tx1"/>
                </a:solidFill>
                <a:latin typeface="Segoe UI Light" panose="020B0502040204020203" pitchFamily="34" charset="0"/>
                <a:cs typeface="Segoe UI Light" panose="020B0502040204020203" pitchFamily="34" charset="0"/>
              </a:rPr>
              <a:t>Hobbelink</a:t>
            </a:r>
            <a:r>
              <a:rPr lang="nl-BE" sz="1600" dirty="0">
                <a:solidFill>
                  <a:schemeClr val="tx1"/>
                </a:solidFill>
                <a:latin typeface="Segoe UI Light" panose="020B0502040204020203" pitchFamily="34" charset="0"/>
                <a:cs typeface="Segoe UI Light" panose="020B0502040204020203" pitchFamily="34" charset="0"/>
              </a:rPr>
              <a:t> &amp; Nicole Lücke (2018): </a:t>
            </a:r>
            <a:r>
              <a:rPr lang="nl-BE" sz="1600" dirty="0" err="1">
                <a:solidFill>
                  <a:schemeClr val="tx1"/>
                </a:solidFill>
                <a:latin typeface="Segoe UI Light" panose="020B0502040204020203" pitchFamily="34" charset="0"/>
                <a:cs typeface="Segoe UI Light" panose="020B0502040204020203" pitchFamily="34" charset="0"/>
              </a:rPr>
              <a:t>Diagnostizieren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Fördern</a:t>
            </a:r>
            <a:r>
              <a:rPr lang="nl-BE" sz="1600" dirty="0">
                <a:solidFill>
                  <a:schemeClr val="tx1"/>
                </a:solidFill>
                <a:latin typeface="Segoe UI Light" panose="020B0502040204020203" pitchFamily="34" charset="0"/>
                <a:cs typeface="Segoe UI Light" panose="020B0502040204020203" pitchFamily="34" charset="0"/>
              </a:rPr>
              <a:t> und </a:t>
            </a:r>
            <a:r>
              <a:rPr lang="nl-BE" sz="1600" dirty="0" err="1">
                <a:solidFill>
                  <a:schemeClr val="tx1"/>
                </a:solidFill>
                <a:latin typeface="Segoe UI Light" panose="020B0502040204020203" pitchFamily="34" charset="0"/>
                <a:cs typeface="Segoe UI Light" panose="020B0502040204020203" pitchFamily="34" charset="0"/>
              </a:rPr>
              <a:t>Evaluieren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im</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kompetenzorientierten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Niederländischunterricht</a:t>
            </a:r>
            <a:r>
              <a:rPr lang="nl-BE" sz="1600" dirty="0">
                <a:solidFill>
                  <a:schemeClr val="tx1"/>
                </a:solidFill>
                <a:latin typeface="Segoe UI Light" panose="020B0502040204020203" pitchFamily="34" charset="0"/>
                <a:cs typeface="Segoe UI Light" panose="020B0502040204020203" pitchFamily="34" charset="0"/>
              </a:rPr>
              <a:t> – </a:t>
            </a:r>
            <a:r>
              <a:rPr lang="nl-BE" sz="1600" dirty="0" err="1">
                <a:solidFill>
                  <a:schemeClr val="tx1"/>
                </a:solidFill>
                <a:latin typeface="Segoe UI Light" panose="020B0502040204020203" pitchFamily="34" charset="0"/>
                <a:cs typeface="Segoe UI Light" panose="020B0502040204020203" pitchFamily="34" charset="0"/>
              </a:rPr>
              <a:t>Hilfen</a:t>
            </a:r>
            <a:r>
              <a:rPr lang="nl-BE" sz="1600" dirty="0">
                <a:solidFill>
                  <a:schemeClr val="tx1"/>
                </a:solidFill>
                <a:latin typeface="Segoe UI Light" panose="020B0502040204020203" pitchFamily="34" charset="0"/>
                <a:cs typeface="Segoe UI Light" panose="020B0502040204020203" pitchFamily="34" charset="0"/>
              </a:rPr>
              <a:t> für </a:t>
            </a:r>
            <a:r>
              <a:rPr lang="nl-BE" sz="1600" dirty="0" err="1">
                <a:solidFill>
                  <a:schemeClr val="tx1"/>
                </a:solidFill>
                <a:latin typeface="Segoe UI Light" panose="020B0502040204020203" pitchFamily="34" charset="0"/>
                <a:cs typeface="Segoe UI Light" panose="020B0502040204020203" pitchFamily="34" charset="0"/>
              </a:rPr>
              <a:t>eine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zielsprachige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Unterrichtspraxis</a:t>
            </a:r>
            <a:r>
              <a:rPr lang="nl-BE" sz="1600" dirty="0">
                <a:solidFill>
                  <a:schemeClr val="tx1"/>
                </a:solidFill>
                <a:latin typeface="Segoe UI Light" panose="020B0502040204020203" pitchFamily="34" charset="0"/>
                <a:cs typeface="Segoe UI Light" panose="020B0502040204020203" pitchFamily="34" charset="0"/>
              </a:rPr>
              <a:t>. Münster: agenda, pag. 60-61, 68-69.</a:t>
            </a:r>
            <a:endParaRPr lang="nl-NL" sz="1600" dirty="0">
              <a:solidFill>
                <a:schemeClr val="tx1"/>
              </a:solidFill>
              <a:latin typeface="Segoe UI Light" panose="020B0502040204020203" pitchFamily="34" charset="0"/>
              <a:cs typeface="Segoe UI Light" panose="020B0502040204020203" pitchFamily="34" charset="0"/>
            </a:endParaRP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4653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3"/>
            <a:ext cx="7495061" cy="148710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2A</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EN LUISTEREN </a:t>
            </a:r>
            <a:r>
              <a:rPr lang="en-US" sz="1600" b="1" dirty="0">
                <a:latin typeface="Segoe UI" panose="020B0502040204020203" pitchFamily="34" charset="0"/>
                <a:cs typeface="Segoe UI" panose="020B0502040204020203" pitchFamily="34" charset="0"/>
              </a:rPr>
              <a:t>(GLOBAAL)</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1255985"/>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Je kijkt nu naar het fragment uit het NOS Jeugdjournaal. Dit is opgenomen in </a:t>
            </a: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de Sportboulevard in Dordrecht.</a:t>
            </a: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 </a:t>
            </a:r>
          </a:p>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Bedenk een passende titel voor het fragment die samenvat waarover het gaat. </a:t>
            </a:r>
            <a:endPar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endParaRPr>
          </a:p>
        </p:txBody>
      </p:sp>
      <p:pic>
        <p:nvPicPr>
          <p:cNvPr id="13" name="Grafik 12">
            <a:extLst>
              <a:ext uri="{FF2B5EF4-FFF2-40B4-BE49-F238E27FC236}">
                <a16:creationId xmlns:a16="http://schemas.microsoft.com/office/drawing/2014/main" id="{4838C76A-2844-727B-6F2B-A56F11EA713E}"/>
              </a:ext>
            </a:extLst>
          </p:cNvPr>
          <p:cNvPicPr>
            <a:picLocks noChangeAspect="1"/>
          </p:cNvPicPr>
          <p:nvPr/>
        </p:nvPicPr>
        <p:blipFill>
          <a:blip r:embed="rId3"/>
          <a:stretch>
            <a:fillRect/>
          </a:stretch>
        </p:blipFill>
        <p:spPr>
          <a:xfrm>
            <a:off x="2296124" y="3893286"/>
            <a:ext cx="4061101" cy="2776922"/>
          </a:xfrm>
          <a:prstGeom prst="rect">
            <a:avLst/>
          </a:prstGeom>
        </p:spPr>
      </p:pic>
      <p:grpSp>
        <p:nvGrpSpPr>
          <p:cNvPr id="14" name="Group 3">
            <a:extLst>
              <a:ext uri="{FF2B5EF4-FFF2-40B4-BE49-F238E27FC236}">
                <a16:creationId xmlns:a16="http://schemas.microsoft.com/office/drawing/2014/main" id="{DCA994E3-2AB5-48B1-C1F2-AC60B54FB7B7}"/>
              </a:ext>
            </a:extLst>
          </p:cNvPr>
          <p:cNvGrpSpPr/>
          <p:nvPr/>
        </p:nvGrpSpPr>
        <p:grpSpPr>
          <a:xfrm>
            <a:off x="2077165" y="3764337"/>
            <a:ext cx="356101" cy="347682"/>
            <a:chOff x="3907215" y="3388743"/>
            <a:chExt cx="356101" cy="360000"/>
          </a:xfrm>
        </p:grpSpPr>
        <p:cxnSp>
          <p:nvCxnSpPr>
            <p:cNvPr id="19" name="Straight Connector 11">
              <a:extLst>
                <a:ext uri="{FF2B5EF4-FFF2-40B4-BE49-F238E27FC236}">
                  <a16:creationId xmlns:a16="http://schemas.microsoft.com/office/drawing/2014/main" id="{983AE354-1B94-814A-092F-34040EF147B9}"/>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20" name="Straight Connector 65">
              <a:extLst>
                <a:ext uri="{FF2B5EF4-FFF2-40B4-BE49-F238E27FC236}">
                  <a16:creationId xmlns:a16="http://schemas.microsoft.com/office/drawing/2014/main" id="{A8F29A01-8FDB-A5FA-0AF0-365E952BB05A}"/>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3" name="Picture 19">
            <a:extLst>
              <a:ext uri="{FF2B5EF4-FFF2-40B4-BE49-F238E27FC236}">
                <a16:creationId xmlns:a16="http://schemas.microsoft.com/office/drawing/2014/main" id="{A0530C99-2E03-8A8D-6E58-35E2AA9C1531}"/>
              </a:ext>
            </a:extLst>
          </p:cNvPr>
          <p:cNvPicPr>
            <a:picLocks noChangeAspect="1"/>
          </p:cNvPicPr>
          <p:nvPr/>
        </p:nvPicPr>
        <p:blipFill>
          <a:blip r:embed="rId4"/>
          <a:stretch>
            <a:fillRect/>
          </a:stretch>
        </p:blipFill>
        <p:spPr>
          <a:xfrm rot="16200000">
            <a:off x="2108333" y="6449978"/>
            <a:ext cx="382714" cy="445047"/>
          </a:xfrm>
          <a:prstGeom prst="rect">
            <a:avLst/>
          </a:prstGeom>
        </p:spPr>
      </p:pic>
      <p:pic>
        <p:nvPicPr>
          <p:cNvPr id="31" name="Picture 72">
            <a:extLst>
              <a:ext uri="{FF2B5EF4-FFF2-40B4-BE49-F238E27FC236}">
                <a16:creationId xmlns:a16="http://schemas.microsoft.com/office/drawing/2014/main" id="{B8BC3651-278C-D234-A182-916932450644}"/>
              </a:ext>
            </a:extLst>
          </p:cNvPr>
          <p:cNvPicPr>
            <a:picLocks noChangeAspect="1"/>
          </p:cNvPicPr>
          <p:nvPr/>
        </p:nvPicPr>
        <p:blipFill>
          <a:blip r:embed="rId4"/>
          <a:stretch>
            <a:fillRect/>
          </a:stretch>
        </p:blipFill>
        <p:spPr>
          <a:xfrm rot="5400000">
            <a:off x="6151038" y="3658237"/>
            <a:ext cx="396274" cy="445047"/>
          </a:xfrm>
          <a:prstGeom prst="rect">
            <a:avLst/>
          </a:prstGeom>
        </p:spPr>
      </p:pic>
      <p:pic>
        <p:nvPicPr>
          <p:cNvPr id="32" name="Picture 73">
            <a:extLst>
              <a:ext uri="{FF2B5EF4-FFF2-40B4-BE49-F238E27FC236}">
                <a16:creationId xmlns:a16="http://schemas.microsoft.com/office/drawing/2014/main" id="{4BDC0EE4-8639-4433-4B56-85D98626AB11}"/>
              </a:ext>
            </a:extLst>
          </p:cNvPr>
          <p:cNvPicPr>
            <a:picLocks noChangeAspect="1"/>
          </p:cNvPicPr>
          <p:nvPr/>
        </p:nvPicPr>
        <p:blipFill>
          <a:blip r:embed="rId4"/>
          <a:stretch>
            <a:fillRect/>
          </a:stretch>
        </p:blipFill>
        <p:spPr>
          <a:xfrm rot="10800000">
            <a:off x="6219627" y="6402991"/>
            <a:ext cx="396274" cy="429818"/>
          </a:xfrm>
          <a:prstGeom prst="rect">
            <a:avLst/>
          </a:prstGeom>
        </p:spPr>
      </p:pic>
      <p:sp>
        <p:nvSpPr>
          <p:cNvPr id="33" name="Rectangle 69">
            <a:hlinkClick r:id="rId5"/>
            <a:extLst>
              <a:ext uri="{FF2B5EF4-FFF2-40B4-BE49-F238E27FC236}">
                <a16:creationId xmlns:a16="http://schemas.microsoft.com/office/drawing/2014/main" id="{FB6E4FC0-DA39-1C9F-4D83-0A72A7DD439E}"/>
              </a:ext>
            </a:extLst>
          </p:cNvPr>
          <p:cNvSpPr/>
          <p:nvPr/>
        </p:nvSpPr>
        <p:spPr>
          <a:xfrm>
            <a:off x="2225212" y="3873796"/>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4" name="Group 2">
            <a:extLst>
              <a:ext uri="{FF2B5EF4-FFF2-40B4-BE49-F238E27FC236}">
                <a16:creationId xmlns:a16="http://schemas.microsoft.com/office/drawing/2014/main" id="{F078EF2D-C140-2A27-272E-573828A9EE83}"/>
              </a:ext>
            </a:extLst>
          </p:cNvPr>
          <p:cNvGrpSpPr/>
          <p:nvPr/>
        </p:nvGrpSpPr>
        <p:grpSpPr>
          <a:xfrm>
            <a:off x="4063975" y="5062915"/>
            <a:ext cx="621769" cy="600494"/>
            <a:chOff x="5909905" y="4792536"/>
            <a:chExt cx="1011025" cy="1011025"/>
          </a:xfrm>
        </p:grpSpPr>
        <p:sp>
          <p:nvSpPr>
            <p:cNvPr id="35" name="Oval 14">
              <a:hlinkClick r:id="rId5"/>
              <a:extLst>
                <a:ext uri="{FF2B5EF4-FFF2-40B4-BE49-F238E27FC236}">
                  <a16:creationId xmlns:a16="http://schemas.microsoft.com/office/drawing/2014/main" id="{F9C69184-5AA6-A347-9D4A-FC17E61A0BB5}"/>
                </a:ext>
              </a:extLst>
            </p:cNvPr>
            <p:cNvSpPr/>
            <p:nvPr/>
          </p:nvSpPr>
          <p:spPr>
            <a:xfrm>
              <a:off x="5909905" y="4792536"/>
              <a:ext cx="1011025" cy="1011025"/>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6" name="Isosceles Triangle 16">
              <a:extLst>
                <a:ext uri="{FF2B5EF4-FFF2-40B4-BE49-F238E27FC236}">
                  <a16:creationId xmlns:a16="http://schemas.microsoft.com/office/drawing/2014/main" id="{D5C51D3E-5AFD-D66C-8470-C94FDDFB93DA}"/>
                </a:ext>
              </a:extLst>
            </p:cNvPr>
            <p:cNvSpPr/>
            <p:nvPr/>
          </p:nvSpPr>
          <p:spPr>
            <a:xfrm rot="5400000">
              <a:off x="6249249" y="5102833"/>
              <a:ext cx="435905" cy="37578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 name="Rectangle: Rounded Corners 13">
            <a:extLst>
              <a:ext uri="{FF2B5EF4-FFF2-40B4-BE49-F238E27FC236}">
                <a16:creationId xmlns:a16="http://schemas.microsoft.com/office/drawing/2014/main" id="{F7CE1D31-4EE5-0C93-9A09-0F1DF486599A}"/>
              </a:ext>
            </a:extLst>
          </p:cNvPr>
          <p:cNvSpPr/>
          <p:nvPr/>
        </p:nvSpPr>
        <p:spPr>
          <a:xfrm>
            <a:off x="674683" y="7011027"/>
            <a:ext cx="7245355" cy="226652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 name="Textfeld 3">
            <a:extLst>
              <a:ext uri="{FF2B5EF4-FFF2-40B4-BE49-F238E27FC236}">
                <a16:creationId xmlns:a16="http://schemas.microsoft.com/office/drawing/2014/main" id="{2700E6B6-B3AA-BB4B-57A8-F12B3941196F}"/>
              </a:ext>
            </a:extLst>
          </p:cNvPr>
          <p:cNvSpPr txBox="1"/>
          <p:nvPr/>
        </p:nvSpPr>
        <p:spPr>
          <a:xfrm>
            <a:off x="855633" y="7067476"/>
            <a:ext cx="3190273" cy="2108269"/>
          </a:xfrm>
          <a:prstGeom prst="rect">
            <a:avLst/>
          </a:prstGeom>
          <a:noFill/>
        </p:spPr>
        <p:txBody>
          <a:bodyPr wrap="square" rtlCol="0">
            <a:spAutoFit/>
          </a:bodyPr>
          <a:lstStyle/>
          <a:p>
            <a:pPr>
              <a:spcBef>
                <a:spcPts val="600"/>
              </a:spcBef>
            </a:pPr>
            <a:r>
              <a:rPr lang="de-DE" b="1" dirty="0">
                <a:solidFill>
                  <a:schemeClr val="accent1">
                    <a:lumMod val="50000"/>
                  </a:schemeClr>
                </a:solidFill>
              </a:rPr>
              <a:t>MOEILIJKE WOORDEN </a:t>
            </a:r>
            <a:br>
              <a:rPr lang="de-DE" b="1" dirty="0">
                <a:solidFill>
                  <a:schemeClr val="accent1">
                    <a:lumMod val="50000"/>
                  </a:schemeClr>
                </a:solidFill>
              </a:rPr>
            </a:br>
            <a:r>
              <a:rPr lang="de-DE" b="1" dirty="0">
                <a:solidFill>
                  <a:schemeClr val="accent1">
                    <a:lumMod val="50000"/>
                  </a:schemeClr>
                </a:solidFill>
              </a:rPr>
              <a:t>IN DE FILM</a:t>
            </a:r>
          </a:p>
          <a:p>
            <a:pPr>
              <a:spcBef>
                <a:spcPts val="600"/>
              </a:spcBef>
            </a:pPr>
            <a:r>
              <a:rPr lang="nl-NL" b="1" dirty="0">
                <a:solidFill>
                  <a:schemeClr val="accent2">
                    <a:lumMod val="50000"/>
                  </a:schemeClr>
                </a:solidFill>
              </a:rPr>
              <a:t>bezuinigen</a:t>
            </a:r>
            <a:r>
              <a:rPr lang="nl-NL" dirty="0"/>
              <a:t> [</a:t>
            </a:r>
            <a:r>
              <a:rPr lang="nl-NL" dirty="0" err="1"/>
              <a:t>ww</a:t>
            </a:r>
            <a:r>
              <a:rPr lang="nl-NL" dirty="0"/>
              <a:t>] [bezuinigde, h. bezuinigd]</a:t>
            </a:r>
          </a:p>
          <a:p>
            <a:pPr>
              <a:tabLst>
                <a:tab pos="270000" algn="l"/>
                <a:tab pos="360000" algn="l"/>
              </a:tabLst>
            </a:pPr>
            <a:r>
              <a:rPr lang="nl-NL" dirty="0"/>
              <a:t> 	</a:t>
            </a:r>
            <a:r>
              <a:rPr lang="nl-NL" b="1" dirty="0"/>
              <a:t>zuiniger zijn, minder geld uitgeven</a:t>
            </a:r>
          </a:p>
          <a:p>
            <a:pPr>
              <a:tabLst>
                <a:tab pos="270000" algn="l"/>
                <a:tab pos="360000" algn="l"/>
              </a:tabLst>
            </a:pPr>
            <a:r>
              <a:rPr lang="nl-NL" dirty="0">
                <a:solidFill>
                  <a:srgbClr val="002060"/>
                </a:solidFill>
              </a:rPr>
              <a:t>nu ik minder verdien, moet ik ~</a:t>
            </a:r>
            <a:endParaRPr lang="nl-NL" b="1" dirty="0"/>
          </a:p>
        </p:txBody>
      </p:sp>
      <p:sp>
        <p:nvSpPr>
          <p:cNvPr id="8" name="Textfeld 7">
            <a:extLst>
              <a:ext uri="{FF2B5EF4-FFF2-40B4-BE49-F238E27FC236}">
                <a16:creationId xmlns:a16="http://schemas.microsoft.com/office/drawing/2014/main" id="{B9016126-C064-77FD-9A8A-644630A09AC1}"/>
              </a:ext>
            </a:extLst>
          </p:cNvPr>
          <p:cNvSpPr txBox="1"/>
          <p:nvPr/>
        </p:nvSpPr>
        <p:spPr>
          <a:xfrm>
            <a:off x="4304462" y="7085506"/>
            <a:ext cx="3519964" cy="2108269"/>
          </a:xfrm>
          <a:prstGeom prst="rect">
            <a:avLst/>
          </a:prstGeom>
          <a:noFill/>
        </p:spPr>
        <p:txBody>
          <a:bodyPr wrap="square">
            <a:spAutoFit/>
          </a:bodyPr>
          <a:lstStyle/>
          <a:p>
            <a:r>
              <a:rPr lang="nl-NL" b="1" dirty="0">
                <a:solidFill>
                  <a:schemeClr val="accent2">
                    <a:lumMod val="50000"/>
                  </a:schemeClr>
                </a:solidFill>
              </a:rPr>
              <a:t>frisjes</a:t>
            </a:r>
            <a:r>
              <a:rPr lang="nl-NL" dirty="0"/>
              <a:t> [</a:t>
            </a:r>
            <a:r>
              <a:rPr lang="nl-NL" dirty="0" err="1"/>
              <a:t>bn</a:t>
            </a:r>
            <a:r>
              <a:rPr lang="nl-NL" dirty="0"/>
              <a:t>]</a:t>
            </a:r>
          </a:p>
          <a:p>
            <a:r>
              <a:rPr lang="nl-NL" dirty="0"/>
              <a:t>	</a:t>
            </a:r>
            <a:r>
              <a:rPr lang="nl-NL" b="1" dirty="0"/>
              <a:t>tamelijk koud</a:t>
            </a:r>
          </a:p>
          <a:p>
            <a:r>
              <a:rPr lang="nl-NL" dirty="0">
                <a:solidFill>
                  <a:srgbClr val="002060"/>
                </a:solidFill>
              </a:rPr>
              <a:t>het is vandaag ~</a:t>
            </a:r>
            <a:endParaRPr lang="nl-NL" b="1" dirty="0"/>
          </a:p>
          <a:p>
            <a:pPr>
              <a:spcBef>
                <a:spcPts val="600"/>
              </a:spcBef>
            </a:pPr>
            <a:r>
              <a:rPr lang="nl-NL" b="1" dirty="0">
                <a:solidFill>
                  <a:schemeClr val="accent2">
                    <a:lumMod val="50000"/>
                  </a:schemeClr>
                </a:solidFill>
              </a:rPr>
              <a:t>contributie</a:t>
            </a:r>
            <a:r>
              <a:rPr lang="nl-NL" dirty="0"/>
              <a:t> [</a:t>
            </a:r>
            <a:r>
              <a:rPr lang="nl-NL" dirty="0" err="1"/>
              <a:t>zn</a:t>
            </a:r>
            <a:r>
              <a:rPr lang="nl-NL" dirty="0"/>
              <a:t>] [de (v)] [mv: -s]</a:t>
            </a:r>
          </a:p>
          <a:p>
            <a:pPr>
              <a:tabLst>
                <a:tab pos="270000" algn="l"/>
                <a:tab pos="360000" algn="l"/>
              </a:tabLst>
            </a:pPr>
            <a:r>
              <a:rPr lang="nl-NL" dirty="0"/>
              <a:t> 	</a:t>
            </a:r>
            <a:r>
              <a:rPr lang="nl-NL" b="1" dirty="0"/>
              <a:t>vast bedrag dat iemand betaalt om lid te zijn van een vereniging</a:t>
            </a:r>
          </a:p>
          <a:p>
            <a:pPr>
              <a:tabLst>
                <a:tab pos="270000" algn="l"/>
                <a:tab pos="360000" algn="l"/>
              </a:tabLst>
            </a:pPr>
            <a:r>
              <a:rPr lang="nl-NL" dirty="0">
                <a:solidFill>
                  <a:srgbClr val="002060"/>
                </a:solidFill>
              </a:rPr>
              <a:t>de ~ voor de voetbalclub</a:t>
            </a:r>
          </a:p>
        </p:txBody>
      </p:sp>
    </p:spTree>
    <p:extLst>
      <p:ext uri="{BB962C8B-B14F-4D97-AF65-F5344CB8AC3E}">
        <p14:creationId xmlns:p14="http://schemas.microsoft.com/office/powerpoint/2010/main" val="338826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380752" y="1937759"/>
            <a:ext cx="7545970"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2B</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254089"/>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065286"/>
            <a:ext cx="7252332"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alle vragen en antwoordmogelijkheden. Kijk dan nog een keer naar de video en omcirkel het juiste antwoord.</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20583" y="3395460"/>
            <a:ext cx="7545970" cy="5522615"/>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3449695"/>
            <a:ext cx="7384319" cy="5120120"/>
          </a:xfrm>
          <a:prstGeom prst="rect">
            <a:avLst/>
          </a:prstGeom>
          <a:noFill/>
        </p:spPr>
        <p:txBody>
          <a:bodyPr wrap="square">
            <a:spAutoFit/>
          </a:bodyPr>
          <a:lstStyle/>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kom je over de watertemperatuur in het zwembad te weten?</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Het water is nu in het weekend warmer dan door de week.</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watertemperatuur ligt nu steeds rond 25 graden.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watertemperatuur is nu op sportzwemdagen 26,7 graden.</a:t>
            </a:r>
          </a:p>
          <a:p>
            <a:pPr lvl="1">
              <a:lnSpc>
                <a:spcPct val="107000"/>
              </a:lnSpc>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a:pPr>
            <a:r>
              <a:rPr lang="nl-NL" b="1" dirty="0">
                <a:latin typeface="Segoe UI Light" panose="020B0502040204020203" pitchFamily="34" charset="0"/>
                <a:cs typeface="Segoe UI Light" panose="020B0502040204020203" pitchFamily="34" charset="0"/>
              </a:rPr>
              <a:t>Waarom is de verlaging van de watertemperatuur een probleem? </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Voor sportwedstrijden heb je een watertemperatuur van bijna 28 graden nodig.</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Wetenschappers zeggen dat de beste temperatuur voor professioneel zwemmen bijna 27 graden is.</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Volgens onderzoek is de waterkwaliteit bij 27 graden optimaal.</a:t>
            </a:r>
          </a:p>
          <a:p>
            <a:pPr lvl="1">
              <a:lnSpc>
                <a:spcPct val="107000"/>
              </a:lnSpc>
            </a:pPr>
            <a:endParaRPr lang="nl-NL" dirty="0">
              <a:latin typeface="Segoe UI Light" panose="020B0502040204020203" pitchFamily="34" charset="0"/>
              <a:cs typeface="Segoe UI Light" panose="020B0502040204020203" pitchFamily="34" charset="0"/>
            </a:endParaRPr>
          </a:p>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Waarom zijn de energiekosten gestegen?</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De gasleidingen in Oekraïne zijn vernietigd.</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Rusland levert minder gas.</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Nederland heeft geen eigen gas meer.</a:t>
            </a:r>
          </a:p>
        </p:txBody>
      </p:sp>
      <p:sp>
        <p:nvSpPr>
          <p:cNvPr id="2" name="TextBox 17">
            <a:extLst>
              <a:ext uri="{FF2B5EF4-FFF2-40B4-BE49-F238E27FC236}">
                <a16:creationId xmlns:a16="http://schemas.microsoft.com/office/drawing/2014/main" id="{4942726B-77E3-ADA4-1F48-67C5D5413923}"/>
              </a:ext>
            </a:extLst>
          </p:cNvPr>
          <p:cNvSpPr txBox="1"/>
          <p:nvPr/>
        </p:nvSpPr>
        <p:spPr>
          <a:xfrm>
            <a:off x="1394702" y="876978"/>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Tree>
    <p:extLst>
      <p:ext uri="{BB962C8B-B14F-4D97-AF65-F5344CB8AC3E}">
        <p14:creationId xmlns:p14="http://schemas.microsoft.com/office/powerpoint/2010/main" val="55631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392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17445" y="737405"/>
            <a:ext cx="734957" cy="707886"/>
          </a:xfrm>
          <a:prstGeom prst="rect">
            <a:avLst/>
          </a:prstGeom>
          <a:noFill/>
        </p:spPr>
        <p:txBody>
          <a:bodyPr wrap="square" rtlCol="0">
            <a:spAutoFit/>
          </a:bodyPr>
          <a:lstStyle/>
          <a:p>
            <a:r>
              <a:rPr lang="en-US" sz="4000" dirty="0">
                <a:solidFill>
                  <a:schemeClr val="bg1"/>
                </a:solidFill>
              </a:rPr>
              <a:t>2B</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839664"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204986"/>
            <a:ext cx="6324278"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de vragen en antwoordmogelijkheden. Kijk dan nog een keer naar de video en omcirkel het juiste antwoord (soms zijn er meer juiste antwoorden). </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17445" y="1940322"/>
            <a:ext cx="7549107" cy="6990735"/>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2058961"/>
            <a:ext cx="7084281" cy="6601936"/>
          </a:xfrm>
          <a:prstGeom prst="rect">
            <a:avLst/>
          </a:prstGeom>
          <a:noFill/>
        </p:spPr>
        <p:txBody>
          <a:bodyPr wrap="square">
            <a:spAutoFit/>
          </a:bodyPr>
          <a:lstStyle/>
          <a:p>
            <a:pPr marL="342900" indent="-342900">
              <a:lnSpc>
                <a:spcPct val="107000"/>
              </a:lnSpc>
              <a:spcAft>
                <a:spcPts val="800"/>
              </a:spcAft>
              <a:buFont typeface="+mj-lt"/>
              <a:buAutoNum type="arabicPeriod" startAt="4"/>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In de afgelopen jaren betaalde de Sportboulevard zo’n 600.000 euro</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alleen voor de verwarming van het zwembad.</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om de schaatsbaan te koelen.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voor stroom en gas voor het zwembad, de schaatsbaan en de sporthal.</a:t>
            </a:r>
          </a:p>
          <a:p>
            <a:pPr lvl="1">
              <a:lnSpc>
                <a:spcPct val="107000"/>
              </a:lnSpc>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startAt="5"/>
            </a:pPr>
            <a:r>
              <a:rPr lang="nl-NL" b="1" dirty="0">
                <a:latin typeface="Segoe UI Light" panose="020B0502040204020203" pitchFamily="34" charset="0"/>
                <a:ea typeface="Calibri" panose="020F0502020204030204" pitchFamily="34" charset="0"/>
                <a:cs typeface="Segoe UI Light" panose="020B0502040204020203" pitchFamily="34" charset="0"/>
              </a:rPr>
              <a:t>De Sportboulevard gaat ervan uit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dat de energiekosten volgend jaar </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ongeveer 2,2 miljoen euro zijn.</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meer dan 2,2 miljoen euro zijn.</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door energiebesparing weer teruggaan naar 600.000 euro.</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buFont typeface="+mj-lt"/>
              <a:buAutoNum type="arabicPeriod" startAt="6"/>
            </a:pPr>
            <a:r>
              <a:rPr lang="nl-NL" b="1" dirty="0">
                <a:latin typeface="Segoe UI Light" panose="020B0502040204020203" pitchFamily="34" charset="0"/>
                <a:cs typeface="Segoe UI Light" panose="020B0502040204020203" pitchFamily="34" charset="0"/>
              </a:rPr>
              <a:t>Wat vinden de bezoekers van het zwembad van de veranderingen?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Ze vinden ze in orde.</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Ze vinden dat er nog meer veranderingen moeten komen.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Ze zijn er</a:t>
            </a:r>
            <a:r>
              <a:rPr lang="nl-NL" dirty="0">
                <a:latin typeface="Segoe UI Light" panose="020B0502040204020203" pitchFamily="34" charset="0"/>
                <a:ea typeface="Calibri" panose="020F0502020204030204" pitchFamily="34" charset="0"/>
                <a:cs typeface="Segoe UI Light" panose="020B0502040204020203" pitchFamily="34" charset="0"/>
              </a:rPr>
              <a:t>tegen en willen de oude toestand terug.</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startAt="7"/>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kom je te weten over de douches in het zwembad?</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Het water is kouder dan vroeger.</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Het water wordt niet meer verwarmd.</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douchetijd is beperkt per persoon.</a:t>
            </a:r>
            <a:endParaRPr lang="nl-NL" dirty="0">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79146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392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17445" y="737405"/>
            <a:ext cx="734957" cy="707886"/>
          </a:xfrm>
          <a:prstGeom prst="rect">
            <a:avLst/>
          </a:prstGeom>
          <a:noFill/>
        </p:spPr>
        <p:txBody>
          <a:bodyPr wrap="square" rtlCol="0">
            <a:spAutoFit/>
          </a:bodyPr>
          <a:lstStyle/>
          <a:p>
            <a:r>
              <a:rPr lang="en-US" sz="4000" dirty="0">
                <a:solidFill>
                  <a:schemeClr val="bg1"/>
                </a:solidFill>
              </a:rPr>
              <a:t>2B</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839664"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204986"/>
            <a:ext cx="6324278"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de vragen en antwoordmogelijkheden. Kijk dan nog een keer naar de video en omcirkel het juiste antwoord (soms zijn er meer juiste antwoorden). </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17445" y="1940323"/>
            <a:ext cx="7549107" cy="558781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2058961"/>
            <a:ext cx="7430833" cy="5313891"/>
          </a:xfrm>
          <a:prstGeom prst="rect">
            <a:avLst/>
          </a:prstGeom>
          <a:noFill/>
        </p:spPr>
        <p:txBody>
          <a:bodyPr wrap="square">
            <a:spAutoFit/>
          </a:bodyPr>
          <a:lstStyle/>
          <a:p>
            <a:pPr marL="342900" indent="-342900">
              <a:lnSpc>
                <a:spcPct val="107000"/>
              </a:lnSpc>
              <a:spcAft>
                <a:spcPts val="800"/>
              </a:spcAft>
              <a:buFont typeface="+mj-lt"/>
              <a:buAutoNum type="arabicPeriod" startAt="8"/>
            </a:pPr>
            <a:r>
              <a:rPr lang="nl-NL" b="1" dirty="0">
                <a:latin typeface="Segoe UI Light" panose="020B0502040204020203" pitchFamily="34" charset="0"/>
                <a:ea typeface="Calibri" panose="020F0502020204030204" pitchFamily="34" charset="0"/>
                <a:cs typeface="Segoe UI Light" panose="020B0502040204020203" pitchFamily="34" charset="0"/>
              </a:rPr>
              <a:t>Op welke manier proberen ze de energiekosten op de schaatsbaan te verlagen?</a:t>
            </a:r>
            <a:endParaRPr lang="nl-NL" sz="1800" b="1"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Ze beperken de openingstijden.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Ze schakelen het licht uit.</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Ze schakelen het licht uit en beperken de openingstijden.</a:t>
            </a:r>
          </a:p>
          <a:p>
            <a:pPr lvl="1">
              <a:lnSpc>
                <a:spcPct val="107000"/>
              </a:lnSpc>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startAt="9"/>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Waarom verhogen ze op de schaatsbaan niet de contributie? (De contributie is het bedrag dat iemand betaalt om lid te zijn van een club of vereniging</a:t>
            </a:r>
            <a:r>
              <a:rPr lang="nl-NL" b="1" dirty="0">
                <a:latin typeface="Segoe UI Light" panose="020B0502040204020203" pitchFamily="34" charset="0"/>
                <a:ea typeface="Calibri" panose="020F0502020204030204" pitchFamily="34" charset="0"/>
                <a:cs typeface="Segoe UI Light" panose="020B0502040204020203" pitchFamily="34" charset="0"/>
              </a:rPr>
              <a:t>.)</a:t>
            </a:r>
            <a:endParaRPr lang="nl-NL" sz="1800" b="1"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Dat mag niet van de wet.</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De andere sportclubs doen het ook niet. </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Ze denken dat de leden dan stoppen.</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buFont typeface="+mj-lt"/>
              <a:buAutoNum type="arabicPeriod" startAt="9"/>
            </a:pPr>
            <a:r>
              <a:rPr lang="nl-NL" b="1" dirty="0">
                <a:latin typeface="Segoe UI Light" panose="020B0502040204020203" pitchFamily="34" charset="0"/>
                <a:cs typeface="Segoe UI Light" panose="020B0502040204020203" pitchFamily="34" charset="0"/>
              </a:rPr>
              <a:t>Wat vindt Noëlle van de veranderingen op de schaatsbaan?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Noëlle vindt het op zich prima.</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Noëlle is niet gelukkig met de veranderingen.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Het is </a:t>
            </a:r>
            <a:r>
              <a:rPr lang="nl-NL" dirty="0">
                <a:latin typeface="Segoe UI Light" panose="020B0502040204020203" pitchFamily="34" charset="0"/>
                <a:ea typeface="Calibri" panose="020F0502020204030204" pitchFamily="34" charset="0"/>
                <a:cs typeface="Segoe UI Light" panose="020B0502040204020203" pitchFamily="34" charset="0"/>
              </a:rPr>
              <a:t>niet duidelijk wat </a:t>
            </a:r>
            <a:r>
              <a:rPr lang="nl-NL" dirty="0">
                <a:effectLst/>
                <a:latin typeface="Segoe UI Light" panose="020B0502040204020203" pitchFamily="34" charset="0"/>
                <a:ea typeface="Calibri" panose="020F0502020204030204" pitchFamily="34" charset="0"/>
                <a:cs typeface="Segoe UI Light" panose="020B0502040204020203" pitchFamily="34" charset="0"/>
              </a:rPr>
              <a:t>Noëlle ervan vindt.</a:t>
            </a:r>
          </a:p>
        </p:txBody>
      </p:sp>
      <p:sp>
        <p:nvSpPr>
          <p:cNvPr id="2" name="Rectangle 10">
            <a:extLst>
              <a:ext uri="{FF2B5EF4-FFF2-40B4-BE49-F238E27FC236}">
                <a16:creationId xmlns:a16="http://schemas.microsoft.com/office/drawing/2014/main" id="{A608D18E-1653-C0D7-6E0C-77167829A98B}"/>
              </a:ext>
            </a:extLst>
          </p:cNvPr>
          <p:cNvSpPr/>
          <p:nvPr/>
        </p:nvSpPr>
        <p:spPr>
          <a:xfrm>
            <a:off x="380752" y="7847039"/>
            <a:ext cx="7523634" cy="129218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3" name="Rectangle 5">
            <a:extLst>
              <a:ext uri="{FF2B5EF4-FFF2-40B4-BE49-F238E27FC236}">
                <a16:creationId xmlns:a16="http://schemas.microsoft.com/office/drawing/2014/main" id="{19DEB379-6B74-4B9E-56AE-C643BA28AB72}"/>
              </a:ext>
            </a:extLst>
          </p:cNvPr>
          <p:cNvSpPr/>
          <p:nvPr/>
        </p:nvSpPr>
        <p:spPr>
          <a:xfrm>
            <a:off x="539132" y="7965677"/>
            <a:ext cx="7239531" cy="1000274"/>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EXTRA OPDRACHT</a:t>
            </a:r>
          </a:p>
          <a:p>
            <a:pPr>
              <a:spcBef>
                <a:spcPts val="600"/>
              </a:spcBef>
            </a:pPr>
            <a:r>
              <a:rPr lang="nl-NL" b="1" dirty="0">
                <a:solidFill>
                  <a:schemeClr val="bg1"/>
                </a:solidFill>
                <a:latin typeface="Segoe UI" panose="020B0502040204020203" pitchFamily="34" charset="0"/>
                <a:cs typeface="Segoe UI" panose="020B0502040204020203" pitchFamily="34" charset="0"/>
              </a:rPr>
              <a:t>Geef aan waarvoor de sportclubs in Nederland bang zijn en wat ze van de regering verwachten.</a:t>
            </a:r>
          </a:p>
        </p:txBody>
      </p:sp>
    </p:spTree>
    <p:extLst>
      <p:ext uri="{BB962C8B-B14F-4D97-AF65-F5344CB8AC3E}">
        <p14:creationId xmlns:p14="http://schemas.microsoft.com/office/powerpoint/2010/main" val="333053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2C</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xtfeld 13">
            <a:extLst>
              <a:ext uri="{FF2B5EF4-FFF2-40B4-BE49-F238E27FC236}">
                <a16:creationId xmlns:a16="http://schemas.microsoft.com/office/drawing/2014/main" id="{21AFF168-D9D0-4306-92E3-B10520193D31}"/>
              </a:ext>
            </a:extLst>
          </p:cNvPr>
          <p:cNvSpPr txBox="1"/>
          <p:nvPr/>
        </p:nvSpPr>
        <p:spPr>
          <a:xfrm>
            <a:off x="620038" y="1928813"/>
            <a:ext cx="7300000" cy="7355860"/>
          </a:xfrm>
          <a:prstGeom prst="rect">
            <a:avLst/>
          </a:prstGeom>
          <a:noFill/>
        </p:spPr>
        <p:txBody>
          <a:bodyPr wrap="square">
            <a:spAutoFit/>
          </a:bodyPr>
          <a:lstStyle/>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Het is soms even schrikken als je hier in het water plonst. Want om geld te besparen, wordt het bad nu minder verwarmd.</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Marit: “In het begin is het nog wel een beetje frisjes, maar je went er wel ook wel heel snel aan.”</a:t>
            </a:r>
          </a:p>
          <a:p>
            <a:pPr>
              <a:spcBef>
                <a:spcPts val="400"/>
              </a:spcBef>
            </a:pPr>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Leana</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“Ja, het is wel wat kouder geworden. Ja.”</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Wat vind je ervan?</a:t>
            </a:r>
          </a:p>
          <a:p>
            <a:pPr>
              <a:spcBef>
                <a:spcPts val="400"/>
              </a:spcBef>
            </a:pPr>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Leana</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“Ik vind het eigenlijk wel lekker.”</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Rob </a:t>
            </a:r>
            <a:r>
              <a:rPr lang="nl-NL" dirty="0">
                <a:latin typeface="Segoe UI Light" panose="020B0502040204020203" pitchFamily="34" charset="0"/>
                <a:ea typeface="Calibri" panose="020F0502020204030204" pitchFamily="34" charset="0"/>
                <a:cs typeface="Segoe UI Light" panose="020B0502040204020203" pitchFamily="34" charset="0"/>
              </a:rPr>
              <a:t>Weeda van </a:t>
            </a:r>
            <a:r>
              <a:rPr lang="nl-NL" dirty="0" err="1">
                <a:latin typeface="Segoe UI Light" panose="020B0502040204020203" pitchFamily="34" charset="0"/>
                <a:ea typeface="Calibri" panose="020F0502020204030204" pitchFamily="34" charset="0"/>
                <a:cs typeface="Segoe UI Light" panose="020B0502040204020203" pitchFamily="34" charset="0"/>
              </a:rPr>
              <a:t>Optisport</a:t>
            </a:r>
            <a:r>
              <a:rPr lang="nl-NL" dirty="0">
                <a:latin typeface="Segoe UI Light" panose="020B0502040204020203" pitchFamily="34" charset="0"/>
                <a:ea typeface="Calibri" panose="020F0502020204030204" pitchFamily="34" charset="0"/>
                <a:cs typeface="Segoe UI Light" panose="020B0502040204020203" pitchFamily="34" charset="0"/>
              </a:rPr>
              <a:t> Dordrecht: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“We hebben de temperatuur van het water verlaagd van 26,7 naar 25 graden.”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“25 Graden. Kun je toch ook nog wel in zwemmen.”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Rob Weeda: “Natuurlijk kan je er in zwemmen. Maar er is onderzocht wat de ideale temperatuur is om in te sportzwemmen. En dat is 26,7, dus we hebben nu echt een kwaliteitsverlies.”</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Maar zegt het zwembad: “We hebben geen keuze, het wordt anders echt te duur.” Door de oorlog in Oekraïne komt er al een tijd minder gas uit Rusland en dat zorgt ervoor dat de prijzen hier hard stijgen.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Rob Weeda: “Normaal betaalde je 600.000 euro voor de energiekosten van de schaatsbaan, dit zwembad en de sporthal. We stijgen volgend jaar naar 2,2 miljoen euro, dat is onbetaalbaar.”</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Daarom is het water nu dus een paar graadjes kouder.</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Lena: “Ik weet wel dat het heel erg is met ons geld, dus ik vind het wel oké dat ze het doen.”</a:t>
            </a:r>
          </a:p>
          <a:p>
            <a:pPr>
              <a:spcBef>
                <a:spcPts val="400"/>
              </a:spcBef>
            </a:pPr>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Leana</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“En dan snap ik wel, ja.”</a:t>
            </a:r>
          </a:p>
        </p:txBody>
      </p:sp>
    </p:spTree>
    <p:extLst>
      <p:ext uri="{BB962C8B-B14F-4D97-AF65-F5344CB8AC3E}">
        <p14:creationId xmlns:p14="http://schemas.microsoft.com/office/powerpoint/2010/main" val="110646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2C</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feld 8">
            <a:extLst>
              <a:ext uri="{FF2B5EF4-FFF2-40B4-BE49-F238E27FC236}">
                <a16:creationId xmlns:a16="http://schemas.microsoft.com/office/drawing/2014/main" id="{8862B6E5-6DE4-402E-9E3A-173221E181B2}"/>
              </a:ext>
            </a:extLst>
          </p:cNvPr>
          <p:cNvSpPr txBox="1"/>
          <p:nvPr/>
        </p:nvSpPr>
        <p:spPr>
          <a:xfrm>
            <a:off x="620038" y="1928813"/>
            <a:ext cx="6976149" cy="7786747"/>
          </a:xfrm>
          <a:prstGeom prst="rect">
            <a:avLst/>
          </a:prstGeom>
          <a:noFill/>
        </p:spPr>
        <p:txBody>
          <a:bodyPr wrap="square">
            <a:spAutoFit/>
          </a:bodyPr>
          <a:lstStyle/>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Alan: “Ik vind het wel goede oplossing eigenlijk.”</a:t>
            </a:r>
          </a:p>
          <a:p>
            <a:pPr>
              <a:spcBef>
                <a:spcPts val="400"/>
              </a:spcBef>
            </a:pPr>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Wander</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“Ik ben er ondertussen al aan gewend.”</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Ook de douches zijn een stukkie kouder. […] Hier kun je tenminste nog douchen want bij heel veel voetbalclubs kan dat niet meer omdat het te duur is. En dat is niet alles: Want ook schaatsbanen dienen te bezuinigen. Hier is het natuurlijk niet zo erg dat het wat kouder is. Dus hebben ze er hier voor gekozen om de lichten uit te doen om wat geld te besparen. Was dit de enige oplossing? </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Nicole Goossens van de Kunstrijvereniging DDD: “Voor ons nu wel. Kunstschaatsen is al een hele dure sport. Dus om nu echt de contributie en het lesgeld nog te verhogen, daar zijn wij heel bang dat we heel veel leden kwijt gaan raken. En dat zou wel heel erg jammer zijn.”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“Dus dan maar de lichten uit?”</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Nicole Goossens: “Ja, dan maar lichten uit.”</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Noëlle: “Ja, wel een beetje eng en het is donker en je kan minder zien.”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Jasmijn: “Ik vind het wel jammer, maar ik vind het ook niet per se super erg want anders is het straks een beetje te duur… en dan moet de ijsbaan dicht en dat zou ik erg super jammer vinden.”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En dat is waar veel meer sportclubs bang voor zijn. Ze hopen dat de regering hen helpt met de geldproblemen.</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Anders is de kans groot dat ze echt dicht moeten.  </a:t>
            </a:r>
          </a:p>
          <a:p>
            <a:pPr>
              <a:spcBef>
                <a:spcPts val="400"/>
              </a:spcBef>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Jasmijn: “We hebben al door corona heel lang niet kunnen schaatsen en dan kunnen we eindelijk weer schaatsen en moeten dan waarschijnlijk weer hierdoor dicht. Echt helemaal niet leuk.”</a:t>
            </a:r>
          </a:p>
        </p:txBody>
      </p:sp>
    </p:spTree>
    <p:extLst>
      <p:ext uri="{BB962C8B-B14F-4D97-AF65-F5344CB8AC3E}">
        <p14:creationId xmlns:p14="http://schemas.microsoft.com/office/powerpoint/2010/main" val="422476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DF89F99-A10D-92CA-C8AE-5CBCB9A60287}"/>
              </a:ext>
            </a:extLst>
          </p:cNvPr>
          <p:cNvSpPr/>
          <p:nvPr/>
        </p:nvSpPr>
        <p:spPr>
          <a:xfrm>
            <a:off x="404687" y="1946554"/>
            <a:ext cx="7495061" cy="148710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Rectangle 10">
            <a:extLst>
              <a:ext uri="{FF2B5EF4-FFF2-40B4-BE49-F238E27FC236}">
                <a16:creationId xmlns:a16="http://schemas.microsoft.com/office/drawing/2014/main" id="{E0FACF8E-80A8-4519-AD7F-D8BB25C10DFA}"/>
              </a:ext>
            </a:extLst>
          </p:cNvPr>
          <p:cNvSpPr/>
          <p:nvPr/>
        </p:nvSpPr>
        <p:spPr>
          <a:xfrm>
            <a:off x="380752" y="5692388"/>
            <a:ext cx="7544048" cy="94640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2</a:t>
            </a:r>
          </a:p>
        </p:txBody>
      </p:sp>
      <p:sp>
        <p:nvSpPr>
          <p:cNvPr id="30" name="Textfeld 29">
            <a:extLst>
              <a:ext uri="{FF2B5EF4-FFF2-40B4-BE49-F238E27FC236}">
                <a16:creationId xmlns:a16="http://schemas.microsoft.com/office/drawing/2014/main" id="{2FB54767-F0DE-40D7-B5E2-3DBE99EF07D7}"/>
              </a:ext>
            </a:extLst>
          </p:cNvPr>
          <p:cNvSpPr txBox="1"/>
          <p:nvPr/>
        </p:nvSpPr>
        <p:spPr>
          <a:xfrm>
            <a:off x="623598" y="6851201"/>
            <a:ext cx="7393561" cy="366895"/>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1b – 2b – 3b -4c – 5a – 6a – 7a – 8b – 9c – 10b </a:t>
            </a:r>
          </a:p>
        </p:txBody>
      </p:sp>
      <p:sp>
        <p:nvSpPr>
          <p:cNvPr id="3" name="Rectangle 5">
            <a:extLst>
              <a:ext uri="{FF2B5EF4-FFF2-40B4-BE49-F238E27FC236}">
                <a16:creationId xmlns:a16="http://schemas.microsoft.com/office/drawing/2014/main" id="{6852871F-0ED4-C3F9-2ED6-CB39BCF05703}"/>
              </a:ext>
            </a:extLst>
          </p:cNvPr>
          <p:cNvSpPr/>
          <p:nvPr/>
        </p:nvSpPr>
        <p:spPr>
          <a:xfrm>
            <a:off x="557973" y="2041624"/>
            <a:ext cx="7091437" cy="1255985"/>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2A - Je kijkt nu naar het fragment uit het NOS Jeugdjournaal. Dit is opgenomen in de Sportboulevard in Dordrecht. </a:t>
            </a:r>
          </a:p>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Bedenk een passende titel voor het fragment die samenvat waarover het gaat. </a:t>
            </a:r>
          </a:p>
        </p:txBody>
      </p:sp>
      <p:sp>
        <p:nvSpPr>
          <p:cNvPr id="6" name="Textfeld 5">
            <a:extLst>
              <a:ext uri="{FF2B5EF4-FFF2-40B4-BE49-F238E27FC236}">
                <a16:creationId xmlns:a16="http://schemas.microsoft.com/office/drawing/2014/main" id="{09B78DB5-20B9-DEA4-C5C5-BAA2E502D732}"/>
              </a:ext>
            </a:extLst>
          </p:cNvPr>
          <p:cNvSpPr txBox="1"/>
          <p:nvPr/>
        </p:nvSpPr>
        <p:spPr>
          <a:xfrm>
            <a:off x="532921" y="3636688"/>
            <a:ext cx="7393561" cy="1848711"/>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Er zijn verschillende mogelijkheden voor de titel, bv. “Sportboulevard verlaagt watertemperatuur en doet licht uit op de schaatsbaan”, “Energiekosten te hoog: Sportclub treft maatregelen om geld te besparen” of “Watertemperatuur omlaag, licht uit – Sportboulevard wil/moet sparen”. </a:t>
            </a:r>
            <a:r>
              <a:rPr lang="nl-NL" dirty="0">
                <a:latin typeface="Segoe UI Light" panose="020B0502040204020203" pitchFamily="34" charset="0"/>
                <a:ea typeface="Calibri" panose="020F0502020204030204" pitchFamily="34" charset="0"/>
                <a:cs typeface="Segoe UI Light" panose="020B0502040204020203" pitchFamily="34" charset="0"/>
              </a:rPr>
              <a:t>De originele titel van de bijdrage is “Problemen bij sportclubs: Licht uit op de schaatsbaan en koud douchen”.</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Rectangle 5">
            <a:extLst>
              <a:ext uri="{FF2B5EF4-FFF2-40B4-BE49-F238E27FC236}">
                <a16:creationId xmlns:a16="http://schemas.microsoft.com/office/drawing/2014/main" id="{CF5ED6C3-AFC4-EC6F-7E90-AE4053CAE5C2}"/>
              </a:ext>
            </a:extLst>
          </p:cNvPr>
          <p:cNvSpPr/>
          <p:nvPr/>
        </p:nvSpPr>
        <p:spPr>
          <a:xfrm>
            <a:off x="623598" y="5794904"/>
            <a:ext cx="7252332"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2B - Lees eerst alle vragen en antwoordmogelijkheden. Kijk dan nog een keer naar de video en omcirkel het juiste antwoord.</a:t>
            </a:r>
          </a:p>
        </p:txBody>
      </p:sp>
    </p:spTree>
    <p:extLst>
      <p:ext uri="{BB962C8B-B14F-4D97-AF65-F5344CB8AC3E}">
        <p14:creationId xmlns:p14="http://schemas.microsoft.com/office/powerpoint/2010/main" val="42499577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3700</Words>
  <Application>Microsoft Office PowerPoint</Application>
  <PresentationFormat>Aangepast</PresentationFormat>
  <Paragraphs>388</Paragraphs>
  <Slides>27</Slides>
  <Notes>27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Arial</vt:lpstr>
      <vt:lpstr>Calibri</vt:lpstr>
      <vt:lpstr>Calibri Light</vt:lpstr>
      <vt:lpstr>Segoe UI</vt:lpstr>
      <vt:lpstr>Segoe UI Black</vt:lpstr>
      <vt:lpstr>Segoe UI Light</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Jolien De Decker</dc:creator>
  <cp:lastModifiedBy>Jo Sterckx</cp:lastModifiedBy>
  <cp:revision>410</cp:revision>
  <cp:lastPrinted>2022-10-03T10:40:59Z</cp:lastPrinted>
  <dcterms:created xsi:type="dcterms:W3CDTF">2020-11-17T14:20:20Z</dcterms:created>
  <dcterms:modified xsi:type="dcterms:W3CDTF">2022-10-17T08:04:24Z</dcterms:modified>
</cp:coreProperties>
</file>